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72" r:id="rId2"/>
    <p:sldId id="275" r:id="rId3"/>
    <p:sldId id="281" r:id="rId4"/>
    <p:sldId id="290" r:id="rId5"/>
    <p:sldId id="291" r:id="rId6"/>
    <p:sldId id="282" r:id="rId7"/>
    <p:sldId id="283" r:id="rId8"/>
    <p:sldId id="284" r:id="rId9"/>
    <p:sldId id="285" r:id="rId10"/>
    <p:sldId id="288" r:id="rId11"/>
    <p:sldId id="289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292" r:id="rId21"/>
    <p:sldId id="301" r:id="rId22"/>
    <p:sldId id="304" r:id="rId23"/>
    <p:sldId id="305" r:id="rId24"/>
    <p:sldId id="306" r:id="rId25"/>
    <p:sldId id="302" r:id="rId26"/>
    <p:sldId id="303" r:id="rId27"/>
    <p:sldId id="3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gustine Abioye" initials="AA" lastIdx="0" clrIdx="0">
    <p:extLst>
      <p:ext uri="{19B8F6BF-5375-455C-9EA6-DF929625EA0E}">
        <p15:presenceInfo xmlns:p15="http://schemas.microsoft.com/office/powerpoint/2012/main" userId="9782b3a4d24505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4/5/2019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tags" Target="../tags/tag20.xml"/><Relationship Id="rId7" Type="http://schemas.openxmlformats.org/officeDocument/2006/relationships/image" Target="../media/image16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centure.com/us-en/insight-cost-of-cybercrime-201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1" Type="http://schemas.openxmlformats.org/officeDocument/2006/relationships/image" Target="../media/image8.wmf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7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0.wmf"/><Relationship Id="rId10" Type="http://schemas.openxmlformats.org/officeDocument/2006/relationships/tags" Target="../tags/tag10.xml"/><Relationship Id="rId19" Type="http://schemas.openxmlformats.org/officeDocument/2006/relationships/image" Target="../media/image6.w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CyberSecurity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Deji</a:t>
            </a:r>
            <a:r>
              <a:rPr lang="en-US" dirty="0"/>
              <a:t> </a:t>
            </a:r>
            <a:r>
              <a:rPr lang="en-US" dirty="0" err="1"/>
              <a:t>Abioye</a:t>
            </a:r>
            <a:r>
              <a:rPr lang="en-US" dirty="0"/>
              <a:t> &amp; Segun Odejide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D9CE-000C-42BE-9989-7CFC4B17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65910"/>
          </a:xfrm>
        </p:spPr>
        <p:txBody>
          <a:bodyPr>
            <a:normAutofit fontScale="90000"/>
          </a:bodyPr>
          <a:lstStyle/>
          <a:p>
            <a:r>
              <a:rPr lang="en-US" dirty="0"/>
              <a:t>Social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CA63D-1D8E-47F0-A45C-871245583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6197"/>
            <a:ext cx="9458739" cy="11248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cs typeface="Century"/>
              </a:rPr>
              <a:t> </a:t>
            </a:r>
            <a:r>
              <a:rPr lang="en-US" sz="2000" dirty="0">
                <a:cs typeface="Century"/>
              </a:rPr>
              <a:t>manipulates people into performing actions or divulging confidential information. Similar to a confidence trick or simple fraud, the term applies to the use of deception to gain information, commit fraud, or access computer systems.</a:t>
            </a:r>
          </a:p>
          <a:p>
            <a:pPr lvl="4"/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78DFFD8-883D-4A86-9571-CCDB99420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96" y="5295899"/>
            <a:ext cx="1798982" cy="149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A59D505-A165-44C3-82B5-AF7863838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81" y="5253796"/>
            <a:ext cx="20447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E994198-D049-4D72-8F25-CE907919B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61" y="4777486"/>
            <a:ext cx="1295400" cy="193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AutoShape 3">
            <a:extLst>
              <a:ext uri="{FF2B5EF4-FFF2-40B4-BE49-F238E27FC236}">
                <a16:creationId xmlns:a16="http://schemas.microsoft.com/office/drawing/2014/main" id="{21F06BA4-1DBC-4D14-A4BE-1A49D6DE58E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09800" y="3086100"/>
            <a:ext cx="1600200" cy="1600200"/>
          </a:xfrm>
          <a:prstGeom prst="wedgeRoundRectCallout">
            <a:avLst>
              <a:gd name="adj1" fmla="val -18359"/>
              <a:gd name="adj2" fmla="val 65307"/>
              <a:gd name="adj3" fmla="val 16667"/>
            </a:avLst>
          </a:prstGeom>
          <a:solidFill>
            <a:srgbClr val="60597B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dirty="0">
                <a:solidFill>
                  <a:srgbClr val="FFFFFF"/>
                </a:solidFill>
                <a:latin typeface="Century"/>
                <a:cs typeface="Century"/>
              </a:rPr>
              <a:t>Phone Call: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FFFFFF"/>
                </a:solidFill>
                <a:latin typeface="Century"/>
                <a:cs typeface="Century"/>
              </a:rPr>
              <a:t>This is John, the System Administrator.  What is your password?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D89BF18-A649-4C8C-84E7-27543C5251E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29400" y="2771775"/>
            <a:ext cx="2057400" cy="1331913"/>
          </a:xfrm>
          <a:prstGeom prst="rect">
            <a:avLst/>
          </a:prstGeom>
          <a:solidFill>
            <a:srgbClr val="D22AEE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FFFFFF"/>
                </a:solidFill>
                <a:latin typeface="Century"/>
                <a:cs typeface="Century"/>
              </a:rPr>
              <a:t>Email: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FFFFFF"/>
                </a:solidFill>
                <a:latin typeface="Century"/>
                <a:cs typeface="Century"/>
              </a:rPr>
              <a:t>ABC Bank has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FFFFFF"/>
                </a:solidFill>
                <a:latin typeface="Century"/>
                <a:cs typeface="Century"/>
              </a:rPr>
              <a:t>noticed a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FFFFFF"/>
                </a:solidFill>
                <a:latin typeface="Century"/>
                <a:cs typeface="Century"/>
              </a:rPr>
              <a:t>problem with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FFFFFF"/>
                </a:solidFill>
                <a:latin typeface="Century"/>
                <a:cs typeface="Century"/>
              </a:rPr>
              <a:t>your account…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512AEEF1-C55D-445D-B799-8EE27C3E97FC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91000" y="3467100"/>
            <a:ext cx="1752600" cy="1371600"/>
          </a:xfrm>
          <a:prstGeom prst="wedgeRoundRectCallout">
            <a:avLst>
              <a:gd name="adj1" fmla="val -3713"/>
              <a:gd name="adj2" fmla="val 79444"/>
              <a:gd name="adj3" fmla="val 16667"/>
            </a:avLst>
          </a:prstGeom>
          <a:solidFill>
            <a:srgbClr val="6666FF"/>
          </a:solidFill>
          <a:ln w="9360">
            <a:solidFill>
              <a:srgbClr val="9933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FFFFFF"/>
                </a:solidFill>
                <a:latin typeface="Century"/>
                <a:cs typeface="Century"/>
              </a:rPr>
              <a:t>In Person: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FFFFFF"/>
                </a:solidFill>
                <a:latin typeface="Century"/>
                <a:cs typeface="Century"/>
              </a:rPr>
              <a:t>What ethnicity are you?  Your mother’s maiden name?</a:t>
            </a: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5B9BCB0C-B53E-41D1-A05E-FB6B886A307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05600" y="5086350"/>
            <a:ext cx="1371600" cy="1447800"/>
          </a:xfrm>
          <a:prstGeom prst="wedgeRoundRectCallout">
            <a:avLst>
              <a:gd name="adj1" fmla="val 67940"/>
              <a:gd name="adj2" fmla="val -18227"/>
              <a:gd name="adj3" fmla="val 16667"/>
            </a:avLst>
          </a:prstGeom>
          <a:solidFill>
            <a:srgbClr val="CC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FFFFFF"/>
                </a:solidFill>
                <a:latin typeface="Century"/>
                <a:cs typeface="Century"/>
              </a:rPr>
              <a:t>and have some lovely software patches!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89174BD7-EA4C-4B82-A98C-C202E2E1111C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67800" y="4476750"/>
            <a:ext cx="1447800" cy="1219200"/>
          </a:xfrm>
          <a:prstGeom prst="wedgeRoundRectCallout">
            <a:avLst>
              <a:gd name="adj1" fmla="val -71284"/>
              <a:gd name="adj2" fmla="val 36145"/>
              <a:gd name="adj3" fmla="val 16667"/>
            </a:avLst>
          </a:prstGeom>
          <a:solidFill>
            <a:srgbClr val="CC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FFFFFF"/>
                </a:solidFill>
                <a:latin typeface="Century"/>
                <a:cs typeface="Century"/>
              </a:rPr>
              <a:t>I have come to repair your machine…</a:t>
            </a:r>
          </a:p>
        </p:txBody>
      </p:sp>
    </p:spTree>
    <p:extLst>
      <p:ext uri="{BB962C8B-B14F-4D97-AF65-F5344CB8AC3E}">
        <p14:creationId xmlns:p14="http://schemas.microsoft.com/office/powerpoint/2010/main" val="19249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1407-C55E-4D4E-85B3-13A80B013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cs typeface="Century Gothic"/>
              </a:rPr>
              <a:t>Phishing: Counterfeit Email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A1E11-57B7-4CA4-98F1-17DFADD9A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4022035" cy="438912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FFFFFF"/>
                </a:solidFill>
                <a:cs typeface="Century"/>
              </a:rPr>
              <a:t> </a:t>
            </a:r>
            <a:r>
              <a:rPr lang="en-US" sz="2800" dirty="0">
                <a:cs typeface="Century"/>
              </a:rPr>
              <a:t>A seemingly trustworthy entity asks for sensitive information such as SSN, credit card numbers, login IDs or passwords via e-mail.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EEB1AEE-940F-4D55-8663-6FB083D9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00" y="1935480"/>
            <a:ext cx="42121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68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8707AD5-F082-48B4-B23A-FDFE5F87E08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entury Gothic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2F28D2-4E66-438C-99C5-8F9EF8EB33B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23042" y="1661311"/>
            <a:ext cx="7467600" cy="4525963"/>
          </a:xfrm>
        </p:spPr>
        <p:txBody>
          <a:bodyPr>
            <a:normAutofit fontScale="850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0" dirty="0"/>
              <a:t>Symptoms: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0" dirty="0"/>
              <a:t>Antivirus software detects a problem.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b="0" dirty="0"/>
              <a:t>Disk space disappears unexpectedly.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b="0" dirty="0"/>
              <a:t>Pop-ups suddenly appear, sometimes selling security software.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0" dirty="0"/>
              <a:t>Files or transactions appear that should not be there.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0" dirty="0"/>
              <a:t>The computer slows down to a crawl.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0" dirty="0"/>
              <a:t>Unusual messages, sounds, or displays on your monitor.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0" dirty="0"/>
              <a:t>Stolen laptop: 1 stolen every 53 seconds; 97% never recovered.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0" dirty="0"/>
              <a:t>The mouse pointer moves by itself.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0" dirty="0"/>
              <a:t>The computer spontaneously shuts down or reboots.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b="0" dirty="0"/>
              <a:t>Often unrecognized or ignored problems.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B8D67DD9-8160-47F8-9C87-BDAEB3BF9F21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9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entury Gothic"/>
                <a:cs typeface="Century Gothic"/>
              </a:rPr>
              <a:t>Identifying Security Compromises</a:t>
            </a:r>
          </a:p>
        </p:txBody>
      </p:sp>
    </p:spTree>
    <p:extLst>
      <p:ext uri="{BB962C8B-B14F-4D97-AF65-F5344CB8AC3E}">
        <p14:creationId xmlns:p14="http://schemas.microsoft.com/office/powerpoint/2010/main" val="104313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7DED-6251-497C-91A3-4502E449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cs typeface="Century Gothic"/>
              </a:rPr>
              <a:t>Malware detection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913F8F-93C5-455F-BA47-6C622B94219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1163" y="2334271"/>
            <a:ext cx="7543800" cy="3199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latin typeface="Century"/>
                <a:cs typeface="Century"/>
              </a:rPr>
              <a:t>Spyware symptoms: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Century"/>
                <a:cs typeface="Century"/>
              </a:rPr>
              <a:t>Changes to your browser homepage/start page.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Century"/>
                <a:cs typeface="Century"/>
              </a:rPr>
              <a:t>Ending up on a strange site when conducting a search.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Century"/>
                <a:cs typeface="Century"/>
              </a:rPr>
              <a:t>System-based firewall is turned off automatically.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Century"/>
                <a:cs typeface="Century"/>
              </a:rPr>
              <a:t>Lots of network activity while not particularly active.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Century"/>
                <a:cs typeface="Century"/>
              </a:rPr>
              <a:t>Excessive pop-up windows.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Century"/>
                <a:cs typeface="Century"/>
              </a:rPr>
              <a:t>New icons, programs, favorites which you did not add.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Century"/>
                <a:cs typeface="Century"/>
              </a:rPr>
              <a:t>Frequent firewall alerts about unknown  programs when trying to access the Internet.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Century"/>
                <a:cs typeface="Century"/>
              </a:rPr>
              <a:t>Poor system performance.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endParaRPr lang="en-US" sz="2000" dirty="0">
              <a:latin typeface="Century"/>
              <a:cs typeface="Century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77D899-01EF-4790-8611-2322B3A93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476" y="4721376"/>
            <a:ext cx="4343400" cy="182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0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7DED-6251-497C-91A3-4502E449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cs typeface="Century Gothic"/>
              </a:rPr>
              <a:t>Best Practices to avoid these threats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31FAAE-4D74-4A89-B702-6D84A23E6FE2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535314" y="2282225"/>
            <a:ext cx="8077200" cy="1524000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 dirty="0">
                <a:latin typeface="Arial" charset="0"/>
              </a:rPr>
              <a:t>    </a:t>
            </a:r>
            <a:r>
              <a:rPr lang="en-US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entury"/>
              </a:rPr>
              <a:t>Defense in depth </a:t>
            </a:r>
            <a:r>
              <a:rPr lang="en-US" b="0" dirty="0">
                <a:cs typeface="Century"/>
              </a:rPr>
              <a:t>uses multiple layers of defense to address technical, personnel and operational issues.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CDA3F1E-1B1A-435A-80C8-36E82915A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14" y="3425225"/>
            <a:ext cx="400516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4C73DEC0-4578-4573-AE39-D565334B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514" y="3425225"/>
            <a:ext cx="3505200" cy="327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2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7DED-6251-497C-91A3-4502E449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5" y="704088"/>
            <a:ext cx="11229315" cy="1143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cs typeface="Century Gothic"/>
              </a:rPr>
              <a:t>Anti-virus and Anti-spyware Software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50F7B2-6953-4679-8847-A38AC53D768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38333" y="2003828"/>
            <a:ext cx="662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Century"/>
                <a:cs typeface="Century"/>
              </a:rPr>
              <a:t>Anti-virus software detects certain types of malware and can destroy it before any damage is done.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entury"/>
                <a:cs typeface="Century"/>
              </a:rPr>
              <a:t>Install and maintain anti-virus and anti-spyware software.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entury"/>
                <a:cs typeface="Century"/>
              </a:rPr>
              <a:t>Be sure to keep anti-virus software updated.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entury"/>
                <a:cs typeface="Century"/>
              </a:rPr>
              <a:t>Many free and commercial options exist.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entury"/>
                <a:cs typeface="Century"/>
              </a:rPr>
              <a:t>Contact your Technology Support Professional for assistance.</a:t>
            </a:r>
          </a:p>
          <a:p>
            <a:endParaRPr lang="en-US" dirty="0">
              <a:latin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C7D209-5EEC-4FC0-989A-F819F5005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333" y="4289827"/>
            <a:ext cx="4572000" cy="24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7DED-6251-497C-91A3-4502E449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5" y="704088"/>
            <a:ext cx="11229315" cy="1143000"/>
          </a:xfrm>
        </p:spPr>
        <p:txBody>
          <a:bodyPr>
            <a:normAutofit/>
          </a:bodyPr>
          <a:lstStyle/>
          <a:p>
            <a:r>
              <a:rPr lang="en-US" sz="5400" dirty="0">
                <a:cs typeface="Century Gothic"/>
              </a:rPr>
              <a:t>Host-based Firewalls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55702D-06A8-4067-94A0-AAA46C870E1E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219200" y="1905746"/>
            <a:ext cx="7543800" cy="1600199"/>
          </a:xfrm>
        </p:spPr>
        <p:txBody>
          <a:bodyPr>
            <a:normAutofit fontScale="92500"/>
          </a:bodyPr>
          <a:lstStyle/>
          <a:p>
            <a:pPr marL="342900" indent="-342900" eaLnBrk="1" hangingPunct="1"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dirty="0">
                <a:solidFill>
                  <a:srgbClr val="000000"/>
                </a:solidFill>
                <a:cs typeface="Century"/>
              </a:rPr>
              <a:t>A firewall acts as a barrier between your computer/private network and the internet. Hackers may use the internet to find, use, and install applications on your computer. A firewall prevents many hacker connections to your computer.</a:t>
            </a:r>
          </a:p>
          <a:p>
            <a:pPr marL="342900" indent="-342900" eaLnBrk="1" hangingPunct="1"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dirty="0">
                <a:solidFill>
                  <a:srgbClr val="000000"/>
                </a:solidFill>
                <a:cs typeface="Century"/>
              </a:rPr>
              <a:t>Firewalls filter network packets that enter or leave your computer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6A73D77-D56B-42A5-9E3D-402DC5407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80" y="3886946"/>
            <a:ext cx="438480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 descr="MacFirewall.png">
            <a:extLst>
              <a:ext uri="{FF2B5EF4-FFF2-40B4-BE49-F238E27FC236}">
                <a16:creationId xmlns:a16="http://schemas.microsoft.com/office/drawing/2014/main" id="{16BF097E-1A30-4FD1-A8FC-14C0F9C8D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3808920"/>
            <a:ext cx="3505201" cy="264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7DED-6251-497C-91A3-4502E449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5" y="704088"/>
            <a:ext cx="11229315" cy="1143000"/>
          </a:xfrm>
        </p:spPr>
        <p:txBody>
          <a:bodyPr>
            <a:normAutofit/>
          </a:bodyPr>
          <a:lstStyle/>
          <a:p>
            <a:r>
              <a:rPr lang="en-US" sz="5400" dirty="0">
                <a:cs typeface="Century Gothic"/>
              </a:rPr>
              <a:t>Protect your Operating System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3B0862-59C6-4311-9910-6EB5BF26E8EB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02898" y="1847088"/>
            <a:ext cx="8305800" cy="1828800"/>
          </a:xfrm>
        </p:spPr>
        <p:txBody>
          <a:bodyPr>
            <a:no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600" b="0" dirty="0">
                <a:ea typeface="+mn-ea"/>
              </a:rPr>
              <a:t>Microsoft regularly issues patches or updates to solve security problems in their software. If these are not applied, it leaves your computer vulnerable to hackers.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600" b="0" dirty="0">
                <a:ea typeface="+mn-ea"/>
              </a:rPr>
              <a:t>The Windows Update feature built into Windows can be set up to automatically download and install updates.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600" b="0" dirty="0">
                <a:ea typeface="+mn-ea"/>
              </a:rPr>
              <a:t>Avoid logging in as administrator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600" b="0" dirty="0"/>
              <a:t>Apple provides regular updates to its operating system and software applications.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600" b="0" dirty="0">
                <a:ea typeface="+mn-ea"/>
              </a:rPr>
              <a:t>Apply Apple updates using the App Store application.</a:t>
            </a:r>
          </a:p>
          <a:p>
            <a:pPr marL="36576" eaLnBrk="1" fontAlgn="auto" hangingPunct="1">
              <a:spcAft>
                <a:spcPts val="0"/>
              </a:spcAft>
              <a:defRPr/>
            </a:pPr>
            <a:endParaRPr lang="en-US" sz="1600" b="0" dirty="0">
              <a:ea typeface="+mn-ea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3C4EF5D-6897-463E-A98B-BABE8F24B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52" y="3912176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BC4276-EC15-4A38-8984-BACCAE951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784" y="451089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7DED-6251-497C-91A3-4502E449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5" y="704088"/>
            <a:ext cx="11229315" cy="1143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cs typeface="Century Gothic"/>
              </a:rPr>
              <a:t>Use Strong Passwords/Passphrases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C3338D03-36DD-4231-8588-98E5E4051703}"/>
              </a:ext>
            </a:extLst>
          </p:cNvPr>
          <p:cNvSpPr>
            <a:spLocks noGrp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90600" y="2174875"/>
            <a:ext cx="7543800" cy="36925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dirty="0"/>
              <a:t>USG standards:</a:t>
            </a:r>
          </a:p>
          <a:p>
            <a:r>
              <a:rPr lang="en-US" dirty="0"/>
              <a:t>Be at least ten characters in length </a:t>
            </a:r>
          </a:p>
          <a:p>
            <a:r>
              <a:rPr lang="en-US" dirty="0"/>
              <a:t>Must contain characters from at least two of the following four types of characters: </a:t>
            </a:r>
          </a:p>
          <a:p>
            <a:pPr lvl="1"/>
            <a:r>
              <a:rPr lang="en-US" dirty="0"/>
              <a:t>English upper case (A-Z)</a:t>
            </a:r>
          </a:p>
          <a:p>
            <a:pPr lvl="1"/>
            <a:r>
              <a:rPr lang="en-US" dirty="0"/>
              <a:t>English lower case (a-z)</a:t>
            </a:r>
          </a:p>
          <a:p>
            <a:pPr lvl="1"/>
            <a:r>
              <a:rPr lang="en-US" dirty="0"/>
              <a:t>Numbers (0-9)</a:t>
            </a:r>
          </a:p>
          <a:p>
            <a:pPr lvl="1"/>
            <a:r>
              <a:rPr lang="en-US" dirty="0"/>
              <a:t>Non-alphanumeric special characters ($, !, %, ^, …)</a:t>
            </a:r>
          </a:p>
          <a:p>
            <a:r>
              <a:rPr lang="en-US" dirty="0"/>
              <a:t>Must not contain the user’s name or part of the user’s name </a:t>
            </a:r>
          </a:p>
          <a:p>
            <a:r>
              <a:rPr lang="en-US" dirty="0"/>
              <a:t>Must not contain easily accessible or guessable personal information about the user or user’s family, such as birthdays, children’s names, addresses, etc.</a:t>
            </a:r>
          </a:p>
        </p:txBody>
      </p:sp>
    </p:spTree>
    <p:extLst>
      <p:ext uri="{BB962C8B-B14F-4D97-AF65-F5344CB8AC3E}">
        <p14:creationId xmlns:p14="http://schemas.microsoft.com/office/powerpoint/2010/main" val="20583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7DED-6251-497C-91A3-4502E449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5" y="704088"/>
            <a:ext cx="11229315" cy="1143000"/>
          </a:xfrm>
        </p:spPr>
        <p:txBody>
          <a:bodyPr>
            <a:normAutofit/>
          </a:bodyPr>
          <a:lstStyle/>
          <a:p>
            <a:r>
              <a:rPr lang="en-US" sz="5400" dirty="0">
                <a:cs typeface="Century Gothic"/>
              </a:rPr>
              <a:t>Password Guidelines</a:t>
            </a:r>
            <a:endParaRPr lang="en-US" dirty="0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FD1D4B44-93FD-4102-8EAD-0E30DC04F013}"/>
              </a:ext>
            </a:extLst>
          </p:cNvPr>
          <p:cNvSpPr>
            <a:spLocks noGrp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352739" y="1970639"/>
            <a:ext cx="7772400" cy="4648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Never use admin, root, administrator, or a default account or password for administrative access.</a:t>
            </a:r>
          </a:p>
          <a:p>
            <a:r>
              <a:rPr lang="en-US" dirty="0"/>
              <a:t>A good password is:</a:t>
            </a:r>
          </a:p>
          <a:p>
            <a:pPr lvl="1"/>
            <a:r>
              <a:rPr lang="en-US" dirty="0"/>
              <a:t>Private: Used by only one person.</a:t>
            </a:r>
          </a:p>
          <a:p>
            <a:pPr lvl="1"/>
            <a:r>
              <a:rPr lang="en-US" dirty="0"/>
              <a:t>Secret: It is not stored in clear text anywhere, </a:t>
            </a:r>
          </a:p>
          <a:p>
            <a:pPr marL="457200" lvl="1" indent="0">
              <a:buNone/>
            </a:pPr>
            <a:r>
              <a:rPr lang="en-US" dirty="0"/>
              <a:t>including on Post-It</a:t>
            </a:r>
            <a:r>
              <a:rPr lang="en-US" baseline="30000" dirty="0"/>
              <a:t>®</a:t>
            </a:r>
            <a:r>
              <a:rPr lang="en-US" dirty="0"/>
              <a:t> notes!</a:t>
            </a:r>
          </a:p>
          <a:p>
            <a:pPr lvl="1"/>
            <a:r>
              <a:rPr lang="en-US" dirty="0"/>
              <a:t>Easily Remembered: No need to write it down.</a:t>
            </a:r>
          </a:p>
          <a:p>
            <a:pPr lvl="1"/>
            <a:r>
              <a:rPr lang="en-US" dirty="0"/>
              <a:t>Contains the complexity required by your organization.</a:t>
            </a:r>
          </a:p>
          <a:p>
            <a:pPr lvl="1"/>
            <a:r>
              <a:rPr lang="en-US" dirty="0"/>
              <a:t>Not easy to guess by a person or a program in a reasonable time, such as several weeks.</a:t>
            </a:r>
          </a:p>
          <a:p>
            <a:pPr lvl="1"/>
            <a:r>
              <a:rPr lang="en-US" dirty="0"/>
              <a:t>Changed regularly: Follow organization standards.</a:t>
            </a:r>
          </a:p>
          <a:p>
            <a:r>
              <a:rPr lang="en-US" dirty="0"/>
              <a:t>Avoid shoulder surfers and enter your credentials carefully! If a password is entered in the username field, those attempts usually appear in system logs.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953171-1186-4825-894D-074A9218D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539" y="2732638"/>
            <a:ext cx="1711547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4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2384" y="512702"/>
            <a:ext cx="9955794" cy="706957"/>
          </a:xfrm>
        </p:spPr>
        <p:txBody>
          <a:bodyPr>
            <a:normAutofit fontScale="90000"/>
          </a:bodyPr>
          <a:lstStyle/>
          <a:p>
            <a:r>
              <a:rPr lang="en-US" dirty="0"/>
              <a:t>We are Ultra Connected</a:t>
            </a:r>
          </a:p>
        </p:txBody>
      </p:sp>
      <p:pic>
        <p:nvPicPr>
          <p:cNvPr id="5" name="Picture 4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E332F638-146A-4D1A-9C12-6AC724CF29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68" y="2097389"/>
            <a:ext cx="2290719" cy="1677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61182-79E6-427E-8189-67C593610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1219659"/>
            <a:ext cx="11657429" cy="563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B978BC4-E96A-43E3-8976-E0F560BF442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05000" y="681283"/>
            <a:ext cx="6019800" cy="461718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Century Gothic"/>
                <a:cs typeface="Century Gothic"/>
              </a:rPr>
              <a:t>Password Cracking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910CCE1-7C5F-4D6E-BB13-2E720F83EC6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14400" y="1143001"/>
            <a:ext cx="8001000" cy="487361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Dictionary Attack and Brute Force</a:t>
            </a:r>
            <a:endParaRPr lang="en-US" dirty="0"/>
          </a:p>
        </p:txBody>
      </p:sp>
      <p:graphicFrame>
        <p:nvGraphicFramePr>
          <p:cNvPr id="11" name="Group 2">
            <a:extLst>
              <a:ext uri="{FF2B5EF4-FFF2-40B4-BE49-F238E27FC236}">
                <a16:creationId xmlns:a16="http://schemas.microsoft.com/office/drawing/2014/main" id="{0132DBD7-9106-4821-95D8-877C1A613575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59562874"/>
              </p:ext>
            </p:extLst>
          </p:nvPr>
        </p:nvGraphicFramePr>
        <p:xfrm>
          <a:off x="990600" y="1676400"/>
          <a:ext cx="8001000" cy="4034083"/>
        </p:xfrm>
        <a:graphic>
          <a:graphicData uri="http://schemas.openxmlformats.org/drawingml/2006/table">
            <a:tbl>
              <a:tblPr/>
              <a:tblGrid>
                <a:gridCol w="3497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6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29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Pattern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Calculation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Result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Time to Guess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(2.6x10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18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tries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 charset="0"/>
                          <a:cs typeface="Century"/>
                        </a:rPr>
                        <a:t>/month)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Personal Info: interests, relatives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entury"/>
                        <a:cs typeface="Century"/>
                      </a:endParaRPr>
                    </a:p>
                  </a:txBody>
                  <a:tcPr marT="45725" marB="45725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20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Manual 5 minutes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Social Engineering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entury"/>
                        <a:cs typeface="Century"/>
                      </a:endParaRPr>
                    </a:p>
                  </a:txBody>
                  <a:tcPr marT="45725" marB="45725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1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Manual 2 minutes 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American Dictionary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entury"/>
                        <a:cs typeface="Century"/>
                      </a:endParaRPr>
                    </a:p>
                  </a:txBody>
                  <a:tcPr marT="45725" marB="45725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80,000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&lt; 1 second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1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 charset="0"/>
                          <a:cs typeface="Century"/>
                        </a:rPr>
                        <a:t>4 chars: lower case alpha</a:t>
                      </a:r>
                    </a:p>
                  </a:txBody>
                  <a:tcPr marL="90000" marR="90000" marT="59839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26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4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 charset="0"/>
                          <a:cs typeface="Century"/>
                        </a:rPr>
                        <a:t>5x10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5</a:t>
                      </a:r>
                    </a:p>
                  </a:txBody>
                  <a:tcPr marL="90000" marR="90000" marT="59839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entury"/>
                        <a:cs typeface="Century"/>
                      </a:endParaRPr>
                    </a:p>
                  </a:txBody>
                  <a:tcPr marT="45725" marB="45725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1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8 chars: lower case alpha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26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8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 charset="0"/>
                          <a:cs typeface="Century"/>
                        </a:rPr>
                        <a:t>2x10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11</a:t>
                      </a:r>
                    </a:p>
                  </a:txBody>
                  <a:tcPr marL="90000" marR="90000" marT="59839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entury"/>
                        <a:cs typeface="Century"/>
                      </a:endParaRPr>
                    </a:p>
                  </a:txBody>
                  <a:tcPr marT="45725" marB="45725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1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8 chars: alpha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52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8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 charset="0"/>
                          <a:cs typeface="Century"/>
                        </a:rPr>
                        <a:t>5x10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13</a:t>
                      </a:r>
                    </a:p>
                  </a:txBody>
                  <a:tcPr marL="90000" marR="90000" marT="59839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entury"/>
                        <a:cs typeface="Century"/>
                      </a:endParaRPr>
                    </a:p>
                  </a:txBody>
                  <a:tcPr marT="45725" marB="45725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79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8 chars: alphanumeric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62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8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 charset="0"/>
                          <a:cs typeface="Century"/>
                        </a:rPr>
                        <a:t>2x10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14</a:t>
                      </a:r>
                    </a:p>
                  </a:txBody>
                  <a:tcPr marL="90000" marR="90000" marT="59839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 charset="0"/>
                          <a:cs typeface="Century"/>
                        </a:rPr>
                        <a:t>3.4 min.</a:t>
                      </a:r>
                    </a:p>
                  </a:txBody>
                  <a:tcPr marL="90000" marR="90000" marT="59839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79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 charset="0"/>
                          <a:cs typeface="Century"/>
                        </a:rPr>
                        <a:t>8 chars alphanumeric +10</a:t>
                      </a:r>
                    </a:p>
                  </a:txBody>
                  <a:tcPr marL="90000" marR="90000" marT="59839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72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8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 charset="0"/>
                          <a:cs typeface="Century"/>
                        </a:rPr>
                        <a:t>7x10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14</a:t>
                      </a:r>
                    </a:p>
                  </a:txBody>
                  <a:tcPr marL="90000" marR="90000" marT="59839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 charset="0"/>
                          <a:cs typeface="Century"/>
                        </a:rPr>
                        <a:t>12 min.</a:t>
                      </a:r>
                    </a:p>
                  </a:txBody>
                  <a:tcPr marL="90000" marR="90000" marT="59839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79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8 chars: all keyboard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95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8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 charset="0"/>
                          <a:cs typeface="Century"/>
                        </a:rPr>
                        <a:t>7x10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15</a:t>
                      </a:r>
                    </a:p>
                  </a:txBody>
                  <a:tcPr marL="90000" marR="90000" marT="59839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 charset="0"/>
                          <a:cs typeface="Century"/>
                        </a:rPr>
                        <a:t>2 hours</a:t>
                      </a:r>
                    </a:p>
                  </a:txBody>
                  <a:tcPr marL="90000" marR="90000" marT="59839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79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12 chars: alphanumeric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62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12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 charset="0"/>
                          <a:cs typeface="Century"/>
                        </a:rPr>
                        <a:t>3x10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21</a:t>
                      </a:r>
                    </a:p>
                  </a:txBody>
                  <a:tcPr marL="90000" marR="90000" marT="59839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 charset="0"/>
                          <a:cs typeface="Century"/>
                        </a:rPr>
                        <a:t>96 years</a:t>
                      </a:r>
                    </a:p>
                  </a:txBody>
                  <a:tcPr marL="90000" marR="90000" marT="59839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79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12 chars: alphanumeric + 10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72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12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 charset="0"/>
                          <a:cs typeface="Century"/>
                        </a:rPr>
                        <a:t>2x10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22</a:t>
                      </a:r>
                    </a:p>
                  </a:txBody>
                  <a:tcPr marL="90000" marR="90000" marT="59839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 charset="0"/>
                          <a:cs typeface="Century"/>
                        </a:rPr>
                        <a:t>500 years</a:t>
                      </a:r>
                    </a:p>
                  </a:txBody>
                  <a:tcPr marL="90000" marR="90000" marT="59839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1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12 chars: all keyboard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95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12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 charset="0"/>
                          <a:cs typeface="Century"/>
                        </a:rPr>
                        <a:t>5x10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23</a:t>
                      </a:r>
                    </a:p>
                  </a:txBody>
                  <a:tcPr marL="90000" marR="90000" marT="59839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entury"/>
                        <a:cs typeface="Century"/>
                      </a:endParaRPr>
                    </a:p>
                  </a:txBody>
                  <a:tcPr marT="45725" marB="45725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1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16 chars: alphanumeric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62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16</a:t>
                      </a:r>
                    </a:p>
                  </a:txBody>
                  <a:tcPr marL="90000" marR="90000" marT="49757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Ｐゴシック" charset="0"/>
                          <a:cs typeface="Century"/>
                        </a:rPr>
                        <a:t>5x10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/>
                          <a:cs typeface="Century"/>
                        </a:rPr>
                        <a:t>28</a:t>
                      </a:r>
                    </a:p>
                  </a:txBody>
                  <a:tcPr marL="90000" marR="90000" marT="59839" marB="45725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entury"/>
                        <a:cs typeface="Century"/>
                      </a:endParaRPr>
                    </a:p>
                  </a:txBody>
                  <a:tcPr marT="45725" marB="45725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7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7DED-6251-497C-91A3-4502E449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5" y="704088"/>
            <a:ext cx="11229315" cy="807841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cs typeface="Century Gothic"/>
              </a:rPr>
              <a:t>Avoid Social Engineering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14CC1F6-4125-44BF-8363-9C8716FF4768}"/>
              </a:ext>
            </a:extLst>
          </p:cNvPr>
          <p:cNvSpPr>
            <a:spLocks noGrp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552262" y="1511929"/>
            <a:ext cx="9940704" cy="5223849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cs typeface="Century"/>
              </a:rPr>
              <a:t>Do not open email attachments unless you are expecting the email with the attachment and you trust the sender. </a:t>
            </a:r>
          </a:p>
          <a:p>
            <a:r>
              <a:rPr lang="en-US" dirty="0">
                <a:cs typeface="Century"/>
              </a:rPr>
              <a:t>Do not click on links in emails unless you are absolutely sure of their validity.</a:t>
            </a:r>
          </a:p>
          <a:p>
            <a:r>
              <a:rPr lang="en-US" dirty="0">
                <a:cs typeface="Century"/>
              </a:rPr>
              <a:t>Only visit and/or download software from web pages you trust.</a:t>
            </a:r>
          </a:p>
          <a:p>
            <a:r>
              <a:rPr lang="en-US" dirty="0"/>
              <a:t>Be sure to have a good firewall or pop-up blocker installed.</a:t>
            </a:r>
          </a:p>
          <a:p>
            <a:r>
              <a:rPr lang="en-US" dirty="0"/>
              <a:t>Pop-up blockers do not always block ALL pop-ups so always close a pop-up window using the ‘X’ in the upper corner. </a:t>
            </a:r>
          </a:p>
          <a:p>
            <a:r>
              <a:rPr lang="en-US" dirty="0"/>
              <a:t> Never click “yes,” “accept” or even “cancel.”</a:t>
            </a:r>
          </a:p>
          <a:p>
            <a:r>
              <a:rPr lang="en-US" dirty="0"/>
              <a:t>Infected USB drives are often left unattended by </a:t>
            </a:r>
          </a:p>
          <a:p>
            <a:pPr marL="0" indent="0">
              <a:buNone/>
            </a:pPr>
            <a:r>
              <a:rPr lang="en-US" dirty="0"/>
              <a:t>   hackers in public places.</a:t>
            </a:r>
          </a:p>
          <a:p>
            <a:endParaRPr lang="en-US" dirty="0">
              <a:cs typeface="Century"/>
            </a:endParaRPr>
          </a:p>
          <a:p>
            <a:endParaRPr lang="en-US" dirty="0"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A994C5-0DA9-46E2-B6F5-C4DDFEE7D121}"/>
              </a:ext>
            </a:extLst>
          </p:cNvPr>
          <p:cNvGrpSpPr>
            <a:grpSpLocks/>
          </p:cNvGrpSpPr>
          <p:nvPr/>
        </p:nvGrpSpPr>
        <p:grpSpPr bwMode="auto">
          <a:xfrm>
            <a:off x="8079236" y="4711642"/>
            <a:ext cx="3352800" cy="1476375"/>
            <a:chOff x="4114800" y="3457575"/>
            <a:chExt cx="3762375" cy="1704975"/>
          </a:xfrm>
        </p:grpSpPr>
        <p:pic>
          <p:nvPicPr>
            <p:cNvPr id="8" name="Picture 6" descr="MSDN arrow illuminated">
              <a:extLst>
                <a:ext uri="{FF2B5EF4-FFF2-40B4-BE49-F238E27FC236}">
                  <a16:creationId xmlns:a16="http://schemas.microsoft.com/office/drawing/2014/main" id="{DF61089A-70D2-49F2-BE9A-6E320D671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975" y="3457575"/>
              <a:ext cx="12192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message">
              <a:extLst>
                <a:ext uri="{FF2B5EF4-FFF2-40B4-BE49-F238E27FC236}">
                  <a16:creationId xmlns:a16="http://schemas.microsoft.com/office/drawing/2014/main" id="{9DF319AE-1BF2-41EB-A6C7-A8268B5A9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962400"/>
              <a:ext cx="253365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322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7DED-6251-497C-91A3-4502E449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5" y="704088"/>
            <a:ext cx="11229315" cy="807841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cs typeface="Century Gothic"/>
              </a:rPr>
              <a:t>Mobile Devices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14CC1F6-4125-44BF-8363-9C8716FF4768}"/>
              </a:ext>
            </a:extLst>
          </p:cNvPr>
          <p:cNvSpPr>
            <a:spLocks noGrp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552262" y="1511929"/>
            <a:ext cx="9940704" cy="52238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Mobile devices are easy to lose or steal</a:t>
            </a:r>
          </a:p>
          <a:p>
            <a:r>
              <a:rPr lang="en-US" dirty="0"/>
              <a:t>Can carry large amount of data</a:t>
            </a:r>
          </a:p>
          <a:p>
            <a:r>
              <a:rPr lang="en-US" dirty="0"/>
              <a:t>Often unprotected</a:t>
            </a:r>
          </a:p>
          <a:p>
            <a:r>
              <a:rPr lang="en-US" dirty="0"/>
              <a:t>Data may be “sniffed” during unprotected wireless communications</a:t>
            </a:r>
          </a:p>
          <a:p>
            <a:pPr marL="0" indent="0">
              <a:buNone/>
            </a:pPr>
            <a:r>
              <a:rPr lang="en-US" dirty="0">
                <a:latin typeface="Arial" charset="0"/>
              </a:rPr>
              <a:t>Security Guidelines for Location Sharing</a:t>
            </a:r>
          </a:p>
          <a:p>
            <a:r>
              <a:rPr lang="en-US" dirty="0"/>
              <a:t>Enable auto-lock</a:t>
            </a:r>
          </a:p>
          <a:p>
            <a:r>
              <a:rPr lang="en-US" dirty="0"/>
              <a:t>Enable password protection</a:t>
            </a:r>
          </a:p>
          <a:p>
            <a:r>
              <a:rPr lang="en-US" dirty="0"/>
              <a:t>Keep the phone OS and apps up-to-date</a:t>
            </a:r>
          </a:p>
          <a:p>
            <a:r>
              <a:rPr lang="en-US" dirty="0"/>
              <a:t>Enable remote wipe feature where possible</a:t>
            </a:r>
          </a:p>
          <a:p>
            <a:r>
              <a:rPr lang="en-US" dirty="0"/>
              <a:t>Avoid connecting to public wireless network when possible.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7DED-6251-497C-91A3-4502E449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5" y="486805"/>
            <a:ext cx="11229315" cy="807841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cs typeface="Century Gothic"/>
              </a:rPr>
              <a:t>Location Sharing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14CC1F6-4125-44BF-8363-9C8716FF4768}"/>
              </a:ext>
            </a:extLst>
          </p:cNvPr>
          <p:cNvSpPr>
            <a:spLocks noGrp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552262" y="1511929"/>
            <a:ext cx="9940704" cy="522384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Location-aware applications deliver online content to users based on their physical location</a:t>
            </a:r>
          </a:p>
          <a:p>
            <a:pPr marL="0" indent="0">
              <a:buNone/>
            </a:pPr>
            <a:r>
              <a:rPr lang="en-US" dirty="0"/>
              <a:t>Examples are: GPS Geo-tagging of photos, Facebook places,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Arial" charset="0"/>
              </a:rPr>
              <a:t>Associated risks include:</a:t>
            </a:r>
          </a:p>
          <a:p>
            <a:r>
              <a:rPr lang="en-US" dirty="0"/>
              <a:t>Increases the chances of being stalked</a:t>
            </a:r>
          </a:p>
          <a:p>
            <a:r>
              <a:rPr lang="en-US" dirty="0"/>
              <a:t>May reveal when you are home or away</a:t>
            </a:r>
            <a:endParaRPr lang="en-US" dirty="0">
              <a:latin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</a:rPr>
              <a:t>Security Guidelines for Location Sharing</a:t>
            </a:r>
          </a:p>
          <a:p>
            <a:r>
              <a:rPr lang="en-US" dirty="0"/>
              <a:t>Most apps offer privacy controls – enable them </a:t>
            </a:r>
          </a:p>
          <a:p>
            <a:r>
              <a:rPr lang="en-US" dirty="0"/>
              <a:t>Default configurations are not secure</a:t>
            </a:r>
          </a:p>
          <a:p>
            <a:r>
              <a:rPr lang="en-US" dirty="0"/>
              <a:t>Know what applications you have and research privacy controls</a:t>
            </a:r>
          </a:p>
          <a:p>
            <a:r>
              <a:rPr lang="en-US" dirty="0"/>
              <a:t>Disable GPS capabilities and geotagging features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9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7DED-6251-497C-91A3-4502E449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5" y="704088"/>
            <a:ext cx="11229315" cy="807841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cs typeface="Century Gothic"/>
              </a:rPr>
              <a:t>Social Networks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14CC1F6-4125-44BF-8363-9C8716FF4768}"/>
              </a:ext>
            </a:extLst>
          </p:cNvPr>
          <p:cNvSpPr>
            <a:spLocks noGrp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552262" y="1511929"/>
            <a:ext cx="9940704" cy="522384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Century"/>
              </a:rPr>
              <a:t>Things you should take into consideration</a:t>
            </a:r>
          </a:p>
          <a:p>
            <a:r>
              <a:rPr lang="en-US" dirty="0">
                <a:latin typeface="Arial" charset="0"/>
              </a:rPr>
              <a:t>Will this post/picture cause a problem for me?</a:t>
            </a:r>
          </a:p>
          <a:p>
            <a:r>
              <a:rPr lang="en-US" dirty="0"/>
              <a:t>Limit the number of people that see it</a:t>
            </a:r>
          </a:p>
          <a:p>
            <a:r>
              <a:rPr lang="en-US" dirty="0"/>
              <a:t>Would I say this in front of my mother? </a:t>
            </a:r>
          </a:p>
          <a:p>
            <a:r>
              <a:rPr lang="en-US" dirty="0"/>
              <a:t>Share inner thoughts and personal feelings with close friends</a:t>
            </a:r>
          </a:p>
          <a:p>
            <a:r>
              <a:rPr lang="en-US" dirty="0"/>
              <a:t>Do not Friend or Connect with people that you have not met in person or know well</a:t>
            </a:r>
          </a:p>
          <a:p>
            <a:r>
              <a:rPr lang="en-US" dirty="0"/>
              <a:t>Limit your check-in information to friends only</a:t>
            </a:r>
          </a:p>
          <a:p>
            <a:r>
              <a:rPr lang="en-US" dirty="0"/>
              <a:t>Review posts you are tagged in</a:t>
            </a:r>
          </a:p>
          <a:p>
            <a:r>
              <a:rPr lang="en-US" dirty="0"/>
              <a:t>Turn off geo location data in photos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9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7DED-6251-497C-91A3-4502E449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5" y="704088"/>
            <a:ext cx="11229315" cy="807841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cs typeface="Century Gothic"/>
              </a:rPr>
              <a:t>Secure Business Transactions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3E8DA1-7031-450F-8124-A9A9A23371D7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045675" y="1699785"/>
            <a:ext cx="8229600" cy="838200"/>
          </a:xfrm>
        </p:spPr>
        <p:txBody>
          <a:bodyPr>
            <a:normAutofit fontScale="77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ea typeface="+mn-ea"/>
              </a:rPr>
              <a:t>Always use secure browser to do online activities.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ea typeface="+mn-ea"/>
              </a:rPr>
              <a:t>Frequently delete temp files, cookies, history, saved passwords etc.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ea typeface="+mn-ea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12994F3-C447-4D52-9E43-FCA00BB7D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2"/>
          <a:stretch>
            <a:fillRect/>
          </a:stretch>
        </p:blipFill>
        <p:spPr bwMode="auto">
          <a:xfrm>
            <a:off x="2036275" y="2537985"/>
            <a:ext cx="4572000" cy="355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4D9CB9D-A57C-4E08-B352-AD0598DC9AF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455875" y="5890785"/>
            <a:ext cx="3048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A5F316-EAA7-4D30-882D-6E2D8CB7B1D3}"/>
              </a:ext>
            </a:extLst>
          </p:cNvPr>
          <p:cNvCxnSpPr>
            <a:endCxn id="12" idx="7"/>
          </p:cNvCxnSpPr>
          <p:nvPr/>
        </p:nvCxnSpPr>
        <p:spPr>
          <a:xfrm flipH="1">
            <a:off x="6716038" y="4595385"/>
            <a:ext cx="1111437" cy="132887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8D9DD7-8CF2-45DD-8444-7392A8CFBDF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7065475" y="2385585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3825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3000" dirty="0"/>
              <a:t>https://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6290D4D-9362-49F5-8037-9DFA254E0C0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913075" y="3985785"/>
            <a:ext cx="2667000" cy="6858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3000" dirty="0">
                <a:latin typeface="Century"/>
                <a:ea typeface="+mn-ea"/>
                <a:cs typeface="Century"/>
              </a:rPr>
              <a:t>Symbol indicating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3000" dirty="0">
                <a:latin typeface="Century"/>
                <a:ea typeface="+mn-ea"/>
                <a:cs typeface="Century"/>
              </a:rPr>
              <a:t>enhanced security</a:t>
            </a:r>
          </a:p>
        </p:txBody>
      </p:sp>
    </p:spTree>
    <p:extLst>
      <p:ext uri="{BB962C8B-B14F-4D97-AF65-F5344CB8AC3E}">
        <p14:creationId xmlns:p14="http://schemas.microsoft.com/office/powerpoint/2010/main" val="198972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7DED-6251-497C-91A3-4502E449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5" y="704088"/>
            <a:ext cx="11229315" cy="807841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cs typeface="Century Gothic"/>
              </a:rPr>
              <a:t>Backup Important Information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FE3FFF8-42FE-4D37-9933-E395B6CF2E31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26122" y="1880856"/>
            <a:ext cx="7162800" cy="3886200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0" dirty="0">
                <a:ea typeface="+mn-ea"/>
              </a:rPr>
              <a:t>No security measure is 100% reliable.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0" dirty="0"/>
              <a:t>Even the best hardware fails.</a:t>
            </a:r>
            <a:endParaRPr lang="en-US" b="0" dirty="0">
              <a:ea typeface="+mn-ea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0" dirty="0">
                <a:ea typeface="+mn-ea"/>
              </a:rPr>
              <a:t>What information is important to you?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0" dirty="0">
                <a:ea typeface="+mn-ea"/>
              </a:rPr>
              <a:t>Is your backup:</a:t>
            </a:r>
          </a:p>
          <a:p>
            <a:pPr marL="1255713" lvl="2" indent="-341313">
              <a:lnSpc>
                <a:spcPct val="150000"/>
              </a:lnSpc>
              <a:spcBef>
                <a:spcPts val="7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0" dirty="0">
                <a:solidFill>
                  <a:srgbClr val="000000"/>
                </a:solidFill>
                <a:ea typeface="+mn-ea"/>
              </a:rPr>
              <a:t>Recent?</a:t>
            </a:r>
          </a:p>
          <a:p>
            <a:pPr marL="1255713" lvl="2" indent="-341313">
              <a:lnSpc>
                <a:spcPct val="90000"/>
              </a:lnSpc>
              <a:spcBef>
                <a:spcPts val="7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0" dirty="0">
                <a:solidFill>
                  <a:srgbClr val="000000"/>
                </a:solidFill>
                <a:ea typeface="+mn-ea"/>
              </a:rPr>
              <a:t>Off-site &amp; Secure?</a:t>
            </a:r>
          </a:p>
          <a:p>
            <a:pPr marL="1255713" lvl="2" indent="-341313">
              <a:lnSpc>
                <a:spcPct val="90000"/>
              </a:lnSpc>
              <a:spcBef>
                <a:spcPts val="7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0" dirty="0">
                <a:solidFill>
                  <a:srgbClr val="000000"/>
                </a:solidFill>
                <a:ea typeface="+mn-ea"/>
              </a:rPr>
              <a:t>Process Documented?</a:t>
            </a:r>
          </a:p>
          <a:p>
            <a:pPr marL="1255713" lvl="2" indent="-341313">
              <a:lnSpc>
                <a:spcPct val="90000"/>
              </a:lnSpc>
              <a:spcBef>
                <a:spcPts val="7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0" dirty="0">
                <a:solidFill>
                  <a:srgbClr val="000000"/>
                </a:solidFill>
                <a:ea typeface="+mn-ea"/>
              </a:rPr>
              <a:t>Encrypted?</a:t>
            </a:r>
          </a:p>
          <a:p>
            <a:pPr marL="1255713" lvl="2" indent="-341313">
              <a:lnSpc>
                <a:spcPct val="90000"/>
              </a:lnSpc>
              <a:spcBef>
                <a:spcPts val="7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0" dirty="0">
                <a:solidFill>
                  <a:srgbClr val="000000"/>
                </a:solidFill>
                <a:ea typeface="+mn-ea"/>
              </a:rPr>
              <a:t>Tested?</a:t>
            </a:r>
          </a:p>
          <a:p>
            <a:pPr marL="36576"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18" name="Lock">
            <a:extLst>
              <a:ext uri="{FF2B5EF4-FFF2-40B4-BE49-F238E27FC236}">
                <a16:creationId xmlns:a16="http://schemas.microsoft.com/office/drawing/2014/main" id="{82C8E133-F80D-450C-AD61-0AC12581268D}"/>
              </a:ext>
            </a:extLst>
          </p:cNvPr>
          <p:cNvSpPr>
            <a:spLocks noEditPoints="1" noChangeArrowheads="1"/>
          </p:cNvSpPr>
          <p:nvPr>
            <p:custDataLst>
              <p:tags r:id="rId2"/>
            </p:custDataLst>
          </p:nvPr>
        </p:nvSpPr>
        <p:spPr bwMode="auto">
          <a:xfrm>
            <a:off x="1545122" y="3862055"/>
            <a:ext cx="9906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EE53F5-E7FE-4813-96F2-766A84583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922" y="3633455"/>
            <a:ext cx="22733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7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2592-2C6A-4994-901B-3D79DE61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video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D49E9-3C49-4395-8F28-E159FC29318D}"/>
              </a:ext>
            </a:extLst>
          </p:cNvPr>
          <p:cNvSpPr txBox="1"/>
          <p:nvPr/>
        </p:nvSpPr>
        <p:spPr>
          <a:xfrm>
            <a:off x="609600" y="2209046"/>
            <a:ext cx="9540689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https://www.youtube.com/watch?v=lc7scxvKQOo Social Engineering Hacking-Baby Crying</a:t>
            </a:r>
          </a:p>
          <a:p>
            <a:r>
              <a:rPr lang="en-US" dirty="0"/>
              <a:t>https://www.youtube.com/watch?v=PWVN3Rq4gzw  (Social Hacker)</a:t>
            </a:r>
          </a:p>
          <a:p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13342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7F131A-D3AB-4EE9-A3A4-2B60865AA479}"/>
              </a:ext>
            </a:extLst>
          </p:cNvPr>
          <p:cNvSpPr/>
          <p:nvPr/>
        </p:nvSpPr>
        <p:spPr>
          <a:xfrm>
            <a:off x="886119" y="1093510"/>
            <a:ext cx="92759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96% of all data breaches were not technically difficult</a:t>
            </a:r>
          </a:p>
          <a:p>
            <a:endParaRPr lang="en-US" dirty="0"/>
          </a:p>
          <a:p>
            <a:r>
              <a:rPr lang="en-US" dirty="0"/>
              <a:t>97% were avoidable through simple or intermediate control</a:t>
            </a:r>
          </a:p>
          <a:p>
            <a:endParaRPr lang="en-US" dirty="0"/>
          </a:p>
          <a:p>
            <a:r>
              <a:rPr lang="en-US" dirty="0"/>
              <a:t>About 63% involve exploits of user account </a:t>
            </a:r>
          </a:p>
          <a:p>
            <a:endParaRPr lang="en-US" dirty="0"/>
          </a:p>
          <a:p>
            <a:r>
              <a:rPr lang="en-US" dirty="0"/>
              <a:t>Worldwide about 23% of people will respond to spear-phishing account, with 70% of people responding to directed phishing attacks.</a:t>
            </a:r>
          </a:p>
          <a:p>
            <a:endParaRPr lang="en-US" dirty="0"/>
          </a:p>
          <a:p>
            <a:pPr lvl="0"/>
            <a:r>
              <a:rPr lang="en-US" dirty="0"/>
              <a:t>The first recorded cybercrime was recorded in the year 1820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first spam e mail took place in 1978 when it was sent over to the Arpanet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first Virus was installed on an apple computer in 1982</a:t>
            </a:r>
          </a:p>
        </p:txBody>
      </p:sp>
    </p:spTree>
    <p:extLst>
      <p:ext uri="{BB962C8B-B14F-4D97-AF65-F5344CB8AC3E}">
        <p14:creationId xmlns:p14="http://schemas.microsoft.com/office/powerpoint/2010/main" val="401686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35413"/>
          </a:xfrm>
        </p:spPr>
        <p:txBody>
          <a:bodyPr>
            <a:normAutofit fontScale="90000"/>
          </a:bodyPr>
          <a:lstStyle/>
          <a:p>
            <a:r>
              <a:rPr lang="en-US" dirty="0"/>
              <a:t>Cybercrime is here to stay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83533"/>
            <a:ext cx="10972800" cy="4541067"/>
          </a:xfrm>
        </p:spPr>
        <p:txBody>
          <a:bodyPr/>
          <a:lstStyle/>
          <a:p>
            <a:r>
              <a:rPr lang="en-US" dirty="0"/>
              <a:t>Average annualized cost of cybercrime for global companies has increased nearly </a:t>
            </a:r>
            <a:r>
              <a:rPr lang="en-US" u="sng" dirty="0">
                <a:hlinkClick r:id="rId2"/>
              </a:rPr>
              <a:t>62% since 2013, from $7.2 million to $11.7 million</a:t>
            </a:r>
            <a:r>
              <a:rPr lang="en-US" dirty="0"/>
              <a:t>.</a:t>
            </a:r>
          </a:p>
          <a:p>
            <a:r>
              <a:rPr lang="en-US" dirty="0"/>
              <a:t>Target reported total cost of their data breach in 2013 exceeded $200mil</a:t>
            </a:r>
          </a:p>
          <a:p>
            <a:r>
              <a:rPr lang="en-US" dirty="0"/>
              <a:t>City of Atlanta was hit by ransomware</a:t>
            </a:r>
          </a:p>
          <a:p>
            <a:r>
              <a:rPr lang="en-US" dirty="0"/>
              <a:t>Biggest, most persistent threat –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sz="4400" dirty="0">
                <a:solidFill>
                  <a:srgbClr val="FF0000"/>
                </a:solidFill>
              </a:rPr>
              <a:t>Human Behavior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35413"/>
          </a:xfrm>
        </p:spPr>
        <p:txBody>
          <a:bodyPr>
            <a:normAutofit fontScale="90000"/>
          </a:bodyPr>
          <a:lstStyle/>
          <a:p>
            <a:r>
              <a:rPr lang="en-US" dirty="0"/>
              <a:t>Who should be concerned?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83533"/>
            <a:ext cx="10972800" cy="45410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Anyone who uses:</a:t>
            </a:r>
          </a:p>
          <a:p>
            <a:r>
              <a:rPr lang="en-US" dirty="0"/>
              <a:t>Computers</a:t>
            </a:r>
          </a:p>
          <a:p>
            <a:r>
              <a:rPr lang="en-US" dirty="0"/>
              <a:t>Mobile Devices</a:t>
            </a:r>
          </a:p>
          <a:p>
            <a:r>
              <a:rPr lang="en-US" dirty="0"/>
              <a:t>The Internet</a:t>
            </a:r>
          </a:p>
          <a:p>
            <a:r>
              <a:rPr lang="en-US" dirty="0"/>
              <a:t>Email</a:t>
            </a:r>
          </a:p>
          <a:p>
            <a:r>
              <a:rPr lang="en-US" dirty="0"/>
              <a:t>Social Networks</a:t>
            </a:r>
          </a:p>
          <a:p>
            <a:r>
              <a:rPr lang="en-US" dirty="0"/>
              <a:t>IOT Devices</a:t>
            </a:r>
          </a:p>
        </p:txBody>
      </p:sp>
    </p:spTree>
    <p:extLst>
      <p:ext uri="{BB962C8B-B14F-4D97-AF65-F5344CB8AC3E}">
        <p14:creationId xmlns:p14="http://schemas.microsoft.com/office/powerpoint/2010/main" val="24190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8971F9-7912-4DD9-86E1-B83D8A1EC851}"/>
              </a:ext>
            </a:extLst>
          </p:cNvPr>
          <p:cNvSpPr/>
          <p:nvPr/>
        </p:nvSpPr>
        <p:spPr>
          <a:xfrm>
            <a:off x="989813" y="889844"/>
            <a:ext cx="87879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>
              <a:buFont typeface="Wingdings 2"/>
              <a:buChar char=""/>
              <a:defRPr/>
            </a:pPr>
            <a:r>
              <a:rPr lang="en-US" sz="2400" dirty="0"/>
              <a:t>The internet allows an attacker to work from anywhere on the planet.</a:t>
            </a:r>
          </a:p>
          <a:p>
            <a:pPr marL="420624" indent="-384048">
              <a:buFont typeface="Wingdings 2"/>
              <a:buChar char=""/>
              <a:defRPr/>
            </a:pPr>
            <a:endParaRPr lang="en-US" sz="2400" dirty="0"/>
          </a:p>
          <a:p>
            <a:pPr marL="420624" indent="-384048">
              <a:buFont typeface="Wingdings 2"/>
              <a:buChar char=""/>
              <a:defRPr/>
            </a:pPr>
            <a:r>
              <a:rPr lang="en-US" sz="2400" dirty="0"/>
              <a:t>Risks caused by poor security knowledge and practice: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2400" dirty="0"/>
              <a:t>Identity Theft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2400" dirty="0"/>
              <a:t>Monetary Theft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2400" dirty="0"/>
              <a:t>Legal Ramifications (for yourself and your organization)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2400" dirty="0"/>
              <a:t>Sanctions or termination if policies are not followed</a:t>
            </a:r>
          </a:p>
          <a:p>
            <a:pPr marL="420624" indent="-384048">
              <a:buFont typeface="Wingdings 2"/>
              <a:buChar char=""/>
              <a:defRPr/>
            </a:pPr>
            <a:endParaRPr lang="en-US" sz="2400" dirty="0"/>
          </a:p>
          <a:p>
            <a:pPr marL="420624" indent="-384048">
              <a:buFont typeface="Wingdings 2"/>
              <a:buChar char=""/>
              <a:defRPr/>
            </a:pPr>
            <a:r>
              <a:rPr lang="en-US" sz="2400" dirty="0"/>
              <a:t>According to the SANS Institute, the top vectors for vulnerabilities available to a cyber criminal are: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2400" dirty="0"/>
              <a:t>Web Browser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2400" dirty="0"/>
              <a:t>IM Clients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2400" dirty="0"/>
              <a:t>Web Applications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2400" dirty="0"/>
              <a:t>Excessive User Rights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52FFCDA-FD49-4FB7-80E8-28422542E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83" y="5010189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00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9A49-CC4C-451A-A804-943009834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cs typeface="Century Gothic"/>
              </a:rPr>
              <a:t>Cybersecurity is 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EC03F-A116-4336-9755-F55A536CB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ct val="40000"/>
              </a:spcBef>
              <a:buNone/>
            </a:pPr>
            <a:r>
              <a:rPr lang="en-US" b="1" dirty="0">
                <a:solidFill>
                  <a:schemeClr val="tx2"/>
                </a:solidFill>
                <a:cs typeface="Century"/>
              </a:rPr>
              <a:t>Security:</a:t>
            </a:r>
            <a:r>
              <a:rPr lang="en-US" dirty="0">
                <a:cs typeface="Century"/>
              </a:rPr>
              <a:t>  We must protect our computers and data in the same way that we secure the doors to our homes. 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  <a:buNone/>
            </a:pPr>
            <a:r>
              <a:rPr lang="en-US" b="1" dirty="0">
                <a:solidFill>
                  <a:schemeClr val="tx2"/>
                </a:solidFill>
                <a:cs typeface="Century"/>
              </a:rPr>
              <a:t>Safety:</a:t>
            </a:r>
            <a:r>
              <a:rPr lang="en-US" dirty="0">
                <a:cs typeface="Century"/>
              </a:rPr>
              <a:t>  We must behave in ways that protect us against risks and threats that come with technology.</a:t>
            </a:r>
          </a:p>
          <a:p>
            <a:pPr lvl="8"/>
            <a:r>
              <a:rPr lang="en-US" dirty="0"/>
              <a:t>		</a:t>
            </a:r>
          </a:p>
          <a:p>
            <a:pPr lvl="8"/>
            <a:endParaRPr lang="en-US" dirty="0"/>
          </a:p>
          <a:p>
            <a:pPr lvl="8"/>
            <a:endParaRPr lang="en-US" dirty="0"/>
          </a:p>
        </p:txBody>
      </p:sp>
      <p:pic>
        <p:nvPicPr>
          <p:cNvPr id="4" name="Picture 2" descr="C:\Documents and Settings\dorr0001\Local Settings\Temporary Internet Files\Content.IE5\AFQRYTSD\MC900340614[1].wmf">
            <a:extLst>
              <a:ext uri="{FF2B5EF4-FFF2-40B4-BE49-F238E27FC236}">
                <a16:creationId xmlns:a16="http://schemas.microsoft.com/office/drawing/2014/main" id="{2520DF52-3815-4CA4-89AD-84CA2CFCE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58" y="4069332"/>
            <a:ext cx="232945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8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3865-5DFD-45AE-9245-8C906C53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51429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cs typeface="Century Gothic"/>
              </a:rPr>
              <a:t>User Awareness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27612-6EB3-489D-BB98-F30202D7B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en-US" dirty="0"/>
              <a:t>			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3E7B141-E795-4418-B531-41BAC6B478D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940297" y="6433053"/>
            <a:ext cx="914400" cy="365125"/>
          </a:xfrm>
        </p:spPr>
        <p:txBody>
          <a:bodyPr/>
          <a:lstStyle/>
          <a:p>
            <a:fld id="{CA648927-2277-486D-ABD8-0E6B2E3290A6}" type="slidenum">
              <a:rPr lang="en-US" smtClean="0">
                <a:latin typeface="Calibri" pitchFamily="34" charset="0"/>
              </a:rPr>
              <a:pPr/>
              <a:t>8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2628AE-A14B-4271-8B1A-1E68873A526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77497" y="1403853"/>
            <a:ext cx="6629400" cy="6217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entury Gothic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>
                <a:ln/>
                <a:solidFill>
                  <a:srgbClr val="000000"/>
                </a:solidFill>
                <a:effectLst/>
                <a:latin typeface="Century"/>
                <a:cs typeface="Century"/>
              </a:rPr>
              <a:t>Cyber-Criminals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90881151-BE4B-40B6-9EF3-13851F1687D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30097" y="2394453"/>
            <a:ext cx="2100452" cy="111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Century"/>
                <a:cs typeface="Century"/>
              </a:rPr>
              <a:t>Cracker: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Computer-savvy 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programmer creates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attack softwar</a:t>
            </a:r>
            <a:r>
              <a:rPr lang="en-US" dirty="0">
                <a:solidFill>
                  <a:srgbClr val="000000"/>
                </a:solidFill>
                <a:latin typeface="Century"/>
                <a:cs typeface="Century"/>
              </a:rPr>
              <a:t>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0B26134-5957-4E31-96C9-EED23CEA6A0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16297" y="2775453"/>
            <a:ext cx="2590800" cy="3052134"/>
          </a:xfrm>
          <a:prstGeom prst="rect">
            <a:avLst/>
          </a:prstGeom>
          <a:solidFill>
            <a:srgbClr val="A3A3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0000"/>
                </a:solidFill>
                <a:latin typeface="Century"/>
                <a:cs typeface="Century"/>
              </a:rPr>
              <a:t>Hacker Bulletin Board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u="sng" dirty="0">
                <a:solidFill>
                  <a:srgbClr val="000000"/>
                </a:solidFill>
                <a:latin typeface="Century"/>
                <a:cs typeface="Century"/>
              </a:rPr>
              <a:t>SQL Injection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u="sng" dirty="0">
                <a:solidFill>
                  <a:srgbClr val="000000"/>
                </a:solidFill>
                <a:latin typeface="Century"/>
                <a:cs typeface="Century"/>
              </a:rPr>
              <a:t>Buffer overflow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u="sng" dirty="0">
                <a:solidFill>
                  <a:srgbClr val="000000"/>
                </a:solidFill>
                <a:latin typeface="Century"/>
                <a:cs typeface="Century"/>
              </a:rPr>
              <a:t>Password Crackers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u="sng" dirty="0">
                <a:solidFill>
                  <a:srgbClr val="000000"/>
                </a:solidFill>
                <a:latin typeface="Century"/>
                <a:cs typeface="Century"/>
              </a:rPr>
              <a:t>Password Dictionaries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u="sng" dirty="0">
              <a:solidFill>
                <a:srgbClr val="000000"/>
              </a:solidFill>
              <a:latin typeface="Century"/>
              <a:cs typeface="Century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u="sng" dirty="0">
              <a:solidFill>
                <a:srgbClr val="000000"/>
              </a:solidFill>
              <a:latin typeface="Century"/>
              <a:cs typeface="Century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Century"/>
                <a:cs typeface="Century"/>
              </a:rPr>
              <a:t>Successful attacks!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rgbClr val="000000"/>
                </a:solidFill>
                <a:latin typeface="Century"/>
                <a:cs typeface="Century"/>
              </a:rPr>
              <a:t>Crazyman</a:t>
            </a:r>
            <a:r>
              <a:rPr lang="en-US" dirty="0">
                <a:solidFill>
                  <a:srgbClr val="000000"/>
                </a:solidFill>
                <a:latin typeface="Century"/>
                <a:cs typeface="Century"/>
              </a:rPr>
              <a:t> broke into …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rgbClr val="000000"/>
                </a:solidFill>
                <a:latin typeface="Century"/>
                <a:cs typeface="Century"/>
              </a:rPr>
              <a:t>CoolCat</a:t>
            </a:r>
            <a:r>
              <a:rPr lang="en-US" dirty="0">
                <a:solidFill>
                  <a:srgbClr val="000000"/>
                </a:solidFill>
                <a:latin typeface="Century"/>
                <a:cs typeface="Century"/>
              </a:rPr>
              <a:t> penetrated…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2612F3F1-4EEC-4CA8-BAAC-F50CF0589B9B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63297" y="5423404"/>
            <a:ext cx="2667000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Century"/>
                <a:cs typeface="Century"/>
              </a:rPr>
              <a:t>Criminals: </a:t>
            </a:r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Create &amp; sell bots -&gt; generate spam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Sell credit card numbers, </a:t>
            </a:r>
            <a:r>
              <a:rPr lang="en-US" sz="1600" dirty="0" err="1">
                <a:solidFill>
                  <a:srgbClr val="000000"/>
                </a:solidFill>
                <a:latin typeface="Century"/>
                <a:cs typeface="Century"/>
              </a:rPr>
              <a:t>etc</a:t>
            </a:r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515B1BD9-904F-43F8-A141-9394CC9A6856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6730497" y="5366253"/>
            <a:ext cx="685800" cy="457200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B012C65C-2400-4C92-9B39-3E7CCB276B84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587497" y="3004053"/>
            <a:ext cx="1828800" cy="0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FD1AE34B-A8D9-4FEE-B2FF-215E0B928764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654296" y="3918453"/>
            <a:ext cx="762000" cy="304801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D32DB73-580B-449B-BC87-C85CBFCF443B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730497" y="4756653"/>
            <a:ext cx="609600" cy="232734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20A7B545-7D63-415C-93A1-BEE0B9E768A5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63897" y="1708653"/>
            <a:ext cx="274656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Century"/>
                <a:cs typeface="Century"/>
              </a:rPr>
              <a:t>System Administrators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Some scripts appear useful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to manage networks…</a:t>
            </a:r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F7050083-CD9E-41C9-86A5-6F7845B7ECC6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8635497" y="2546853"/>
            <a:ext cx="0" cy="228600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14DF39E8-8E04-41CA-9728-DBFF0FF8E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97" y="4223253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A770D28F-A89C-4E56-8934-8A61F4700993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97" y="5823453"/>
            <a:ext cx="1524000" cy="50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1FBED4AC-2C42-461A-9B22-433FBC6F0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97" y="4223253"/>
            <a:ext cx="96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E1980356-7FE0-4766-9D42-9BDC7FA81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97" y="2546853"/>
            <a:ext cx="1295400" cy="99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id="{37102AC6-3CBF-4904-8D50-C61787147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97" y="4223253"/>
            <a:ext cx="96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" name="Text Box 17">
            <a:extLst>
              <a:ext uri="{FF2B5EF4-FFF2-40B4-BE49-F238E27FC236}">
                <a16:creationId xmlns:a16="http://schemas.microsoft.com/office/drawing/2014/main" id="{49081CC3-CF58-461B-B9E6-327F7E72F2A2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30497" y="5899653"/>
            <a:ext cx="322205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Malware package earns $1K-2K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1 M Email addresses earn $8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10,000 PCs earn $1000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EE0786-B430-4E7B-BEC1-FB4F904C723E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044697" y="2699253"/>
            <a:ext cx="839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"/>
                <a:cs typeface="Century"/>
              </a:rPr>
              <a:t>Posts to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743158-093A-43B8-9EF8-33B7F16CDDC2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 rot="20315277">
            <a:off x="6367862" y="3803049"/>
            <a:ext cx="1095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"/>
                <a:cs typeface="Century"/>
              </a:rPr>
              <a:t>Downloads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C0C0C9-B00D-483E-9D83-F2FCA4783CAB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rot="19596969">
            <a:off x="6517293" y="5343305"/>
            <a:ext cx="839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entury"/>
                <a:cs typeface="Century"/>
              </a:rPr>
              <a:t>Posts to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CAEF2A-A412-4DD0-B1FA-C7C781512E2B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rot="1247060">
            <a:off x="6681910" y="4589032"/>
            <a:ext cx="829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entury"/>
                <a:cs typeface="Century"/>
              </a:rPr>
              <a:t>Reports</a:t>
            </a:r>
          </a:p>
        </p:txBody>
      </p:sp>
    </p:spTree>
    <p:extLst>
      <p:ext uri="{BB962C8B-B14F-4D97-AF65-F5344CB8AC3E}">
        <p14:creationId xmlns:p14="http://schemas.microsoft.com/office/powerpoint/2010/main" val="201473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13F5C-02A3-47CB-89CB-F78BC3FD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cs typeface="Century Gothic"/>
              </a:rPr>
              <a:t>Leading Threats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9149A-CE91-4FCD-8FCE-3F368C862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25105"/>
            <a:ext cx="10972800" cy="4599495"/>
          </a:xfrm>
        </p:spPr>
        <p:txBody>
          <a:bodyPr/>
          <a:lstStyle/>
          <a:p>
            <a:r>
              <a:rPr lang="en-US" dirty="0">
                <a:cs typeface="Century"/>
              </a:rPr>
              <a:t>Viruses</a:t>
            </a:r>
          </a:p>
          <a:p>
            <a:r>
              <a:rPr lang="en-US" dirty="0">
                <a:cs typeface="Century"/>
              </a:rPr>
              <a:t>Worms</a:t>
            </a:r>
          </a:p>
          <a:p>
            <a:r>
              <a:rPr lang="en-US" dirty="0">
                <a:cs typeface="Century"/>
              </a:rPr>
              <a:t>Trojan Horses / Logic Bombs</a:t>
            </a:r>
          </a:p>
          <a:p>
            <a:r>
              <a:rPr lang="en-US" dirty="0">
                <a:cs typeface="Century"/>
              </a:rPr>
              <a:t>Social Engineering</a:t>
            </a:r>
          </a:p>
          <a:p>
            <a:r>
              <a:rPr lang="en-US" dirty="0">
                <a:cs typeface="Century"/>
              </a:rPr>
              <a:t>Rootkits</a:t>
            </a:r>
          </a:p>
          <a:p>
            <a:r>
              <a:rPr lang="en-US" dirty="0">
                <a:cs typeface="Century"/>
              </a:rPr>
              <a:t>Botnets / Zombies</a:t>
            </a:r>
          </a:p>
          <a:p>
            <a:endParaRPr lang="en-US" dirty="0"/>
          </a:p>
        </p:txBody>
      </p:sp>
      <p:pic>
        <p:nvPicPr>
          <p:cNvPr id="4" name="Picture 4" descr="C:\Documents and Settings\dorr0001\Local Settings\Temporary Internet Files\Content.IE5\YLQZCDAF\MC900362980[1].wmf">
            <a:extLst>
              <a:ext uri="{FF2B5EF4-FFF2-40B4-BE49-F238E27FC236}">
                <a16:creationId xmlns:a16="http://schemas.microsoft.com/office/drawing/2014/main" id="{8EC79667-7361-47B0-81E0-0180382E8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5" y="4794905"/>
            <a:ext cx="188753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dorr0001\Local Settings\Temporary Internet Files\Content.IE5\YLQZCDAF\MC900359755[1].wmf">
            <a:extLst>
              <a:ext uri="{FF2B5EF4-FFF2-40B4-BE49-F238E27FC236}">
                <a16:creationId xmlns:a16="http://schemas.microsoft.com/office/drawing/2014/main" id="{5FBC6857-4F49-4F4A-B8C9-F0761139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89" y="4794905"/>
            <a:ext cx="1770063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spy">
            <a:extLst>
              <a:ext uri="{FF2B5EF4-FFF2-40B4-BE49-F238E27FC236}">
                <a16:creationId xmlns:a16="http://schemas.microsoft.com/office/drawing/2014/main" id="{087CD34D-CFCD-41B2-80B7-59AB6DD27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19192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dorr0001\Local Settings\Temporary Internet Files\Content.IE5\YLQZCDAF\MC900240917[1].wmf">
            <a:extLst>
              <a:ext uri="{FF2B5EF4-FFF2-40B4-BE49-F238E27FC236}">
                <a16:creationId xmlns:a16="http://schemas.microsoft.com/office/drawing/2014/main" id="{20D8070E-59A3-496B-9541-C3C5B3570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705" y="3429000"/>
            <a:ext cx="1811338" cy="10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Virus">
            <a:extLst>
              <a:ext uri="{FF2B5EF4-FFF2-40B4-BE49-F238E27FC236}">
                <a16:creationId xmlns:a16="http://schemas.microsoft.com/office/drawing/2014/main" id="{132E33D4-E2FF-466E-8676-19502ADB4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493" y="1447800"/>
            <a:ext cx="2124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31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7B8F1A9-8BB6-4AC7-B7B5-D22A0636563E}&quot;/&gt;&lt;isInvalidForFieldText val=&quot;0&quot;/&gt;&lt;Image&gt;&lt;filename val=&quot;C:\Users\geoffrey.dyer\AppData\Local\Temp\CP106481329151140Session\CPTrustFolder106481329151156\PPTImport106481329945187\data\asimages\{17B8F1A9-8BB6-4AC7-B7B5-D22A0636563E}_4.png&quot;/&gt;&lt;left val=&quot;815&quot;/&gt;&lt;top val=&quot;628&quot;/&gt;&lt;width val=&quot;102&quot;/&gt;&lt;height val=&quot;52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2&quot;/&gt;&lt;lineCharCount val=&quot;27&quot;/&gt;&lt;lineCharCount val=&quot;19&quot;/&gt;&lt;/TableIndex&gt;&lt;/ShapeTextInfo&gt;"/>
  <p:tag name="HTML_SHAPEINFO" val="&lt;ThreeDShapeInfo&gt;&lt;uuid val=&quot;{779B61C4-0089-4E67-8485-472AE055F8C1}&quot;/&gt;&lt;isInvalidForFieldText val=&quot;0&quot;/&gt;&lt;Image&gt;&lt;filename val=&quot;C:\Users\geoffrey.dyer\AppData\Local\Temp\CP106481329151140Session\CPTrustFolder106481329151156\PPTImport106481329945187\data\asimages\{779B61C4-0089-4E67-8485-472AE055F8C1}_4.png&quot;/&gt;&lt;left val=&quot;635&quot;/&gt;&lt;top val=&quot;133&quot;/&gt;&lt;width val=&quot;293&quot;/&gt;&lt;height val=&quot;97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79A73F2-71A0-47DF-8E7D-52DB027BE46F}&quot;/&gt;&lt;isInvalidForFieldText val=&quot;0&quot;/&gt;&lt;Image&gt;&lt;filename val=&quot;C:\Users\geoffrey.dyer\Documents\My Adobe Presentations\Security Awareness Primer\data\asimages\{B79A73F2-71A0-47DF-8E7D-52DB027BE46F}.png&quot;/&gt;&lt;left val=&quot;317&quot;/&gt;&lt;top val=&quot;425&quot;/&gt;&lt;width val=&quot;120&quot;/&gt;&lt;height val=&quot;41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9&quot;/&gt;&lt;lineCharCount val=&quot;28&quot;/&gt;&lt;lineCharCount val=&quot;21&quot;/&gt;&lt;/TableIndex&gt;&lt;/ShapeTextInfo&gt;"/>
  <p:tag name="HTML_SHAPEINFO" val="&lt;ThreeDShapeInfo&gt;&lt;uuid val=&quot;{8DD5785D-D62F-42CB-93F8-6F4D74771B35}&quot;/&gt;&lt;isInvalidForFieldText val=&quot;0&quot;/&gt;&lt;Image&gt;&lt;filename val=&quot;C:\Users\geoffrey.dyer\AppData\Local\Temp\CP106481329151140Session\CPTrustFolder106481329151156\PPTImport106481329945187\data\asimages\{8DD5785D-D62F-42CB-93F8-6F4D74771B35}_4.png&quot;/&gt;&lt;left val=&quot;579&quot;/&gt;&lt;top val=&quot;573&quot;/&gt;&lt;width val=&quot;343&quot;/&gt;&lt;height val=&quot;97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2EF410A9-46E5-49A6-A0A0-DA47DF0304E9}&quot;/&gt;&lt;isInvalidForFieldText val=&quot;0&quot;/&gt;&lt;Image&gt;&lt;filename val=&quot;C:\Users\geoffrey.dyer\AppData\Local\Temp\CP106481329151140Session\CPTrustFolder106481329151156\PPTImport106481329945187\data\asimages\{2EF410A9-46E5-49A6-A0A0-DA47DF0304E9}_4.png&quot;/&gt;&lt;left val=&quot;509&quot;/&gt;&lt;top val=&quot;238&quot;/&gt;&lt;width val=&quot;92&quot;/&gt;&lt;height val=&quot;40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A0E12A23-3406-4B93-A9B4-81EADBDA18FA}&quot;/&gt;&lt;isInvalidForFieldText val=&quot;0&quot;/&gt;&lt;Image&gt;&lt;filename val=&quot;C:\Users\geoffrey.dyer\AppData\Local\Temp\CP106481329151140Session\CPTrustFolder106481329151156\PPTImport106481329945187\data\asimages\{A0E12A23-3406-4B93-A9B4-81EADBDA18FA}_4.png&quot;/&gt;&lt;left val=&quot;543&quot;/&gt;&lt;top val=&quot;354&quot;/&gt;&lt;width val=&quot;118&quot;/&gt;&lt;height val=&quot;40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982EA937-6FE6-4E0C-A28D-2253AF16372C}&quot;/&gt;&lt;isInvalidForFieldText val=&quot;0&quot;/&gt;&lt;Image&gt;&lt;filename val=&quot;C:\Users\geoffrey.dyer\AppData\Local\Temp\CP106481329151140Session\CPTrustFolder106481329151156\PPTImport106481329945187\data\asimages\{982EA937-6FE6-4E0C-A28D-2253AF16372C}_4.png&quot;/&gt;&lt;left val=&quot;559&quot;/&gt;&lt;top val=&quot;516&quot;/&gt;&lt;width val=&quot;92&quot;/&gt;&lt;height val=&quot;4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0567DD18-D1D7-4DBF-B532-9BA4853594F3}&quot;/&gt;&lt;isInvalidForFieldText val=&quot;0&quot;/&gt;&lt;Image&gt;&lt;filename val=&quot;C:\Users\geoffrey.dyer\AppData\Local\Temp\CP106481329151140Session\CPTrustFolder106481329151156\PPTImport106481329945187\data\asimages\{0567DD18-D1D7-4DBF-B532-9BA4853594F3}_4.png&quot;/&gt;&lt;left val=&quot;576&quot;/&gt;&lt;top val=&quot;436&quot;/&gt;&lt;width val=&quot;91&quot;/&gt;&lt;height val=&quot;40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2&quot;/&gt;&lt;lineCharCount val=&quot;14&quot;/&gt;&lt;lineCharCount val=&quot;11&quot;/&gt;&lt;lineCharCount val=&quot;16&quot;/&gt;&lt;lineCharCount val=&quot;13&quot;/&gt;&lt;lineCharCount val=&quot;9&quot;/&gt;&lt;/TableIndex&gt;&lt;/ShapeTextInfo&gt;"/>
  <p:tag name="HTML_SHAPEINFO" val="&lt;ThreeDShapeInfo&gt;&lt;uuid val=&quot;{6F78ADBE-5A53-4FA5-9D1A-AA317DBB5BE1}&quot;/&gt;&lt;isInvalidForFieldText val=&quot;0&quot;/&gt;&lt;Image&gt;&lt;filename val=&quot;C:\Users\geoffrey.dyer\AppData\Local\Temp\CP106481329151140Session\CPTrustFolder106481329151156\PPTImport106481329945187\data\asimages\{6F78ADBE-5A53-4FA5-9D1A-AA317DBB5BE1}_9.png&quot;/&gt;&lt;left val=&quot;119&quot;/&gt;&lt;top val=&quot;255&quot;/&gt;&lt;width val=&quot;170&quot;/&gt;&lt;height val=&quot;1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7&quot;/&gt;&lt;lineCharCount val=&quot;13&quot;/&gt;&lt;lineCharCount val=&quot;11&quot;/&gt;&lt;lineCharCount val=&quot;13&quot;/&gt;&lt;lineCharCount val=&quot;13&quot;/&gt;&lt;/TableIndex&gt;&lt;/ShapeTextInfo&gt;"/>
  <p:tag name="HTML_SHAPEINFO" val="&lt;ThreeDShapeInfo&gt;&lt;uuid val=&quot;{448B2BE5-32F8-4590-B672-3D554415E4EE}&quot;/&gt;&lt;isInvalidForFieldText val=&quot;0&quot;/&gt;&lt;Image&gt;&lt;filename val=&quot;C:\Users\geoffrey.dyer\AppData\Local\Temp\CP106481329151140Session\CPTrustFolder106481329151156\PPTImport106481329945187\data\asimages\{448B2BE5-32F8-4590-B672-3D554415E4EE}_9.png&quot;/&gt;&lt;left val=&quot;583&quot;/&gt;&lt;top val=&quot;198&quot;/&gt;&lt;width val=&quot;217&quot;/&gt;&lt;height val=&quot;148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PRESENTER_SHAPEINFO" val="&lt;ThreeDShapeInfo&gt;&lt;uuid val=&quot;{24BE5D67-0D89-4CC8-9340-6B7F8FC86AF0}&quot;/&gt;&lt;isInvalidForFieldText val=&quot;0&quot;/&gt;&lt;Image&gt;&lt;filename val=&quot;C:\Users\geoffrey.dyer\AppData\Local\Temp\CP106481329151140Session\CPTrustFolder106481329151156\PPTImport106481329945187\data\asimages\{24BE5D67-0D89-4CC8-9340-6B7F8FC86AF0}_4.png&quot;/&gt;&lt;left val=&quot;-24&quot;/&gt;&lt;top val=&quot;102&quot;/&gt;&lt;width val=&quot;785&quot;/&gt;&lt;height val=&quot;7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1&quot;/&gt;&lt;lineCharCount val=&quot;15&quot;/&gt;&lt;lineCharCount val=&quot;15&quot;/&gt;&lt;lineCharCount val=&quot;9&quot;/&gt;&lt;lineCharCount val=&quot;12&quot;/&gt;&lt;/TableIndex&gt;&lt;/ShapeTextInfo&gt;"/>
  <p:tag name="HTML_SHAPEINFO" val="&lt;ThreeDShapeInfo&gt;&lt;uuid val=&quot;{7EBA8A69-8A07-4EAC-8D08-50645656C2C1}&quot;/&gt;&lt;isInvalidForFieldText val=&quot;0&quot;/&gt;&lt;Image&gt;&lt;filename val=&quot;C:\Users\geoffrey.dyer\AppData\Local\Temp\CP106481329151140Session\CPTrustFolder106481329151156\PPTImport106481329945187\data\asimages\{7EBA8A69-8A07-4EAC-8D08-50645656C2C1}_9.png&quot;/&gt;&lt;left val=&quot;327&quot;/&gt;&lt;top val=&quot;295&quot;/&gt;&lt;width val=&quot;186&quot;/&gt;&lt;height val=&quot;187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9&quot;/&gt;&lt;lineCharCount val=&quot;5&quot;/&gt;&lt;lineCharCount val=&quot;7&quot;/&gt;&lt;lineCharCount val=&quot;9&quot;/&gt;&lt;lineCharCount val=&quot;9&quot;/&gt;&lt;/TableIndex&gt;&lt;/ShapeTextInfo&gt;"/>
  <p:tag name="HTML_SHAPEINFO" val="&lt;ThreeDShapeInfo&gt;&lt;uuid val=&quot;{BEB1A68C-A8B7-48B4-8FF4-7AD7216DDAFE}&quot;/&gt;&lt;isInvalidForFieldText val=&quot;0&quot;/&gt;&lt;Image&gt;&lt;filename val=&quot;C:\Users\geoffrey.dyer\AppData\Local\Temp\CP106481329151140Session\CPTrustFolder106481329151156\PPTImport106481329945187\data\asimages\{BEB1A68C-A8B7-48B4-8FF4-7AD7216DDAFE}_9.png&quot;/&gt;&lt;left val=&quot;527&quot;/&gt;&lt;top val=&quot;415&quot;/&gt;&lt;width val=&quot;171&quot;/&gt;&lt;height val=&quot;154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2&quot;/&gt;&lt;lineCharCount val=&quot;10&quot;/&gt;&lt;lineCharCount val=&quot;5&quot;/&gt;&lt;lineCharCount val=&quot;8&quot;/&gt;&lt;/TableIndex&gt;&lt;/ShapeTextInfo&gt;"/>
  <p:tag name="HTML_SHAPEINFO" val="&lt;ThreeDShapeInfo&gt;&lt;uuid val=&quot;{C54BEB55-9D54-44D5-9E27-08BE47016E30}&quot;/&gt;&lt;isInvalidForFieldText val=&quot;0&quot;/&gt;&lt;Image&gt;&lt;filename val=&quot;C:\Users\geoffrey.dyer\AppData\Local\Temp\CP106481329151140Session\CPTrustFolder106481329151156\PPTImport106481329945187\data\asimages\{C54BEB55-9D54-44D5-9E27-08BE47016E30}_9.png&quot;/&gt;&lt;left val=&quot;742&quot;/&gt;&lt;top val=&quot;351&quot;/&gt;&lt;width val=&quot;187&quot;/&gt;&lt;height val=&quot;129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3&quot;/&gt;&lt;lineCharCount val=&quot;10&quot;/&gt;&lt;lineCharCount val=&quot;38&quot;/&gt;&lt;lineCharCount val=&quot;36&quot;/&gt;&lt;lineCharCount val=&quot;52&quot;/&gt;&lt;lineCharCount val=&quot;10&quot;/&gt;&lt;lineCharCount val=&quot;55&quot;/&gt;&lt;lineCharCount val=&quot;36&quot;/&gt;&lt;lineCharCount val=&quot;55&quot;/&gt;&lt;lineCharCount val=&quot;52&quot;/&gt;&lt;lineCharCount val=&quot;11&quot;/&gt;&lt;lineCharCount val=&quot;35&quot;/&gt;&lt;lineCharCount val=&quot;50&quot;/&gt;&lt;lineCharCount val=&quot;39&quot;/&gt;&lt;/TableIndex&gt;&lt;/ShapeTextInfo&gt;"/>
  <p:tag name="HTML_SHAPEINFO" val="&lt;ThreeDShapeInfo&gt;&lt;uuid val=&quot;{34168C4A-D477-463F-BB67-61C403507EBB}&quot;/&gt;&lt;isInvalidForFieldText val=&quot;0&quot;/&gt;&lt;Image&gt;&lt;filename val=&quot;C:\Users\geoffrey.dyer\AppData\Local\Temp\CP106481329151140Session\CPTrustFolder106481329151156\PPTImport106481329945187\data\asimages\{34168C4A-D477-463F-BB67-61C403507EBB}_17.png&quot;/&gt;&lt;left val=&quot;93&quot;/&gt;&lt;top val=&quot;143&quot;/&gt;&lt;width val=&quot;787&quot;/&gt;&lt;height val=&quot;487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4430D30C-3C55-4C56-813A-C43BB52F58F8}&quot;/&gt;&lt;isInvalidForFieldText val=&quot;0&quot;/&gt;&lt;Image&gt;&lt;filename val=&quot;C:\Users\geoffrey.dyer\AppData\Local\Temp\CP106481329151140Session\CPTrustFolder106481329151156\PPTImport106481329945187\data\asimages\{4430D30C-3C55-4C56-813A-C43BB52F58F8}_17.png&quot;/&gt;&lt;left val=&quot;127&quot;/&gt;&lt;top val=&quot;28&quot;/&gt;&lt;width val=&quot;785&quot;/&gt;&lt;height val=&quot;121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8&quot;/&gt;&lt;lineCharCount val=&quot;45&quot;/&gt;&lt;lineCharCount val=&quot;54&quot;/&gt;&lt;lineCharCount val=&quot;51&quot;/&gt;&lt;lineCharCount val=&quot;56&quot;/&gt;&lt;lineCharCount val=&quot;26&quot;/&gt;&lt;lineCharCount val=&quot;54&quot;/&gt;&lt;lineCharCount val=&quot;49&quot;/&gt;&lt;lineCharCount val=&quot;36&quot;/&gt;&lt;lineCharCount val=&quot;25&quot;/&gt;&lt;/TableIndex&gt;&lt;/ShapeTextInfo&gt;"/>
  <p:tag name="HTML_SHAPEINFO" val="&lt;ThreeDShapeInfo&gt;&lt;uuid val=&quot;{2E822624-C4F4-435C-B5DC-7CC4A95A6873}&quot;/&gt;&lt;isInvalidForFieldText val=&quot;0&quot;/&gt;&lt;Image&gt;&lt;filename val=&quot;C:\Users\geoffrey.dyer\AppData\Local\Temp\CP106481329151140Session\CPTrustFolder106481329151156\PPTImport106481329945187\data\asimages\{2E822624-C4F4-435C-B5DC-7CC4A95A6873}_18.png&quot;/&gt;&lt;left val=&quot;103&quot;/&gt;&lt;top val=&quot;110&quot;/&gt;&lt;width val=&quot;801&quot;/&gt;&lt;height val=&quot;34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6&quot;/&gt;&lt;lineCharCount val=&quot;53&quot;/&gt;&lt;/TableIndex&gt;&lt;/ShapeTextInfo&gt;"/>
  <p:tag name="PRESENTER_SHAPEINFO" val="&lt;ThreeDShapeInfo&gt;&lt;uuid val=&quot;{90B30F9D-6BA8-43CD-8E8C-1C6495A10400}&quot;/&gt;&lt;isInvalidForFieldText val=&quot;0&quot;/&gt;&lt;Image&gt;&lt;filename val=&quot;C:\Users\geoffrey.dyer\AppData\Local\Temp\CP106481329151140Session\CPTrustFolder106481329151156\PPTImport106481329945187\data\asimages\{90B30F9D-6BA8-43CD-8E8C-1C6495A10400}_19.png&quot;/&gt;&lt;left val=&quot;77&quot;/&gt;&lt;top val=&quot;135&quot;/&gt;&lt;width val=&quot;859&quot;/&gt;&lt;height val=&quot;161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57&quot;/&gt;&lt;lineCharCount val=&quot;42&quot;/&gt;&lt;lineCharCount val=&quot;49&quot;/&gt;&lt;lineCharCount val=&quot;10&quot;/&gt;&lt;lineCharCount val=&quot;45&quot;/&gt;&lt;lineCharCount val=&quot;40&quot;/&gt;&lt;lineCharCount val=&quot;49&quot;/&gt;&lt;lineCharCount val=&quot;12&quot;/&gt;&lt;/TableIndex&gt;&lt;/ShapeTextInfo&gt;"/>
  <p:tag name="HTML_SHAPEINFO" val="&lt;ThreeDShapeInfo&gt;&lt;uuid val=&quot;{55F6E7F9-F5C5-4219-AF3F-67724C11DBF0}&quot;/&gt;&lt;isInvalidForFieldText val=&quot;0&quot;/&gt;&lt;Image&gt;&lt;filename val=&quot;C:\Users\geoffrey.dyer\AppData\Local\Temp\CP106481329151140Session\CPTrustFolder106481329151156\PPTImport106481329945187\data\asimages\{55F6E7F9-F5C5-4219-AF3F-67724C11DBF0}_20.png&quot;/&gt;&lt;left val=&quot;147&quot;/&gt;&lt;top val=&quot;156&quot;/&gt;&lt;width val=&quot;701&quot;/&gt;&lt;height val=&quot;27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9&quot;/&gt;&lt;lineCharCount val=&quot;58&quot;/&gt;&lt;lineCharCount val=&quot;65&quot;/&gt;&lt;lineCharCount val=&quot;51&quot;/&gt;&lt;lineCharCount val=&quot;58&quot;/&gt;&lt;lineCharCount val=&quot;8&quot;/&gt;&lt;/TableIndex&gt;&lt;/ShapeTextInfo&gt;"/>
  <p:tag name="HTML_SHAPEINFO" val="&lt;ThreeDShapeInfo&gt;&lt;uuid val=&quot;{5F3E636B-F4F2-4C6F-81A5-EB44FF271586}&quot;/&gt;&lt;isInvalidForFieldText val=&quot;0&quot;/&gt;&lt;Image&gt;&lt;filename val=&quot;C:\Users\geoffrey.dyer\AppData\Local\Temp\CP106481329151140Session\CPTrustFolder106481329151156\PPTImport106481329945187\data\asimages\{5F3E636B-F4F2-4C6F-81A5-EB44FF271586}_21.png&quot;/&gt;&lt;left val=&quot;122&quot;/&gt;&lt;top val=&quot;140&quot;/&gt;&lt;width val=&quot;800&quot;/&gt;&lt;height val=&quot;18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9&quot;/&gt;&lt;lineCharCount val=&quot;16&quot;/&gt;&lt;lineCharCount val=&quot;19&quot;/&gt;&lt;lineCharCount val=&quot;15&quot;/&gt;&lt;/TableIndex&gt;&lt;/ShapeTextInfo&gt;"/>
  <p:tag name="HTML_SHAPEINFO" val="&lt;ThreeDShapeInfo&gt;&lt;uuid val=&quot;{803F008D-FE84-4763-819B-8F29E4D38580}&quot;/&gt;&lt;isInvalidForFieldText val=&quot;0&quot;/&gt;&lt;Image&gt;&lt;filename val=&quot;C:\Users\geoffrey.dyer\AppData\Local\Temp\CP106481329151140Session\CPTrustFolder106481329151156\PPTImport106481329945187\data\asimages\{803F008D-FE84-4763-819B-8F29E4D38580}_4.png&quot;/&gt;&lt;left val=&quot;243&quot;/&gt;&lt;top val=&quot;205&quot;/&gt;&lt;width val=&quot;227&quot;/&gt;&lt;height val=&quot;128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82&quot;/&gt;&lt;lineCharCount val=&quot;83&quot;/&gt;&lt;lineCharCount val=&quot;77&quot;/&gt;&lt;lineCharCount val=&quot;31&quot;/&gt;&lt;lineCharCount val=&quot;34&quot;/&gt;&lt;lineCharCount val=&quot;83&quot;/&gt;&lt;lineCharCount val=&quot;53&quot;/&gt;&lt;/TableIndex&gt;&lt;/ShapeTextInfo&gt;"/>
  <p:tag name="HTML_SHAPEINFO" val="&lt;ThreeDShapeInfo&gt;&lt;uuid val=&quot;{83C6256B-1FAE-4608-A871-FB044AEBE2A3}&quot;/&gt;&lt;isInvalidForFieldText val=&quot;0&quot;/&gt;&lt;Image&gt;&lt;filename val=&quot;C:\Users\geoffrey.dyer\AppData\Local\Temp\CP106481329151140Session\CPTrustFolder106481329151156\PPTImport106481329945187\data\asimages\{83C6256B-1FAE-4608-A871-FB044AEBE2A3}_22.png&quot;/&gt;&lt;left val=&quot;47&quot;/&gt;&lt;top val=&quot;109&quot;/&gt;&lt;width val=&quot;880&quot;/&gt;&lt;height val=&quot;243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5&quot;/&gt;&lt;lineCharCount val=&quot;38&quot;/&gt;&lt;lineCharCount val=&quot;59&quot;/&gt;&lt;lineCharCount val=&quot;27&quot;/&gt;&lt;lineCharCount val=&quot;25&quot;/&gt;&lt;lineCharCount val=&quot;25&quot;/&gt;&lt;lineCharCount val=&quot;14&quot;/&gt;&lt;lineCharCount val=&quot;52&quot;/&gt;&lt;lineCharCount val=&quot;61&quot;/&gt;&lt;lineCharCount val=&quot;57&quot;/&gt;&lt;lineCharCount val=&quot;53&quot;/&gt;&lt;lineCharCount val=&quot;44&quot;/&gt;&lt;/TableIndex&gt;&lt;/ShapeTextInfo&gt;"/>
  <p:tag name="HTML_SHAPEINFO" val="&lt;ThreeDShapeInfo&gt;&lt;uuid val=&quot;{972C3FF1-A7F9-4703-8076-A7DF9EFE951D}&quot;/&gt;&lt;isInvalidForFieldText val=&quot;0&quot;/&gt;&lt;Image&gt;&lt;filename val=&quot;C:\Users\geoffrey.dyer\AppData\Local\Temp\CP106481329151140Session\CPTrustFolder106481329151156\PPTImport106481329945187\data\asimages\{972C3FF1-A7F9-4703-8076-A7DF9EFE951D}_23.png&quot;/&gt;&lt;left val=&quot;98&quot;/&gt;&lt;top val=&quot;221&quot;/&gt;&lt;width val=&quot;812&quot;/&gt;&lt;height val=&quot;404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4&quot;/&gt;&lt;lineCharCount val=&quot;51&quot;/&gt;&lt;lineCharCount val=&quot;47&quot;/&gt;&lt;lineCharCount val=&quot;20&quot;/&gt;&lt;lineCharCount val=&quot;34&quot;/&gt;&lt;lineCharCount val=&quot;50&quot;/&gt;&lt;lineCharCount val=&quot;29&quot;/&gt;&lt;lineCharCount val=&quot;45&quot;/&gt;&lt;lineCharCount val=&quot;55&quot;/&gt;&lt;lineCharCount val=&quot;59&quot;/&gt;&lt;lineCharCount val=&quot;29&quot;/&gt;&lt;lineCharCount val=&quot;50&quot;/&gt;&lt;lineCharCount val=&quot;50&quot;/&gt;&lt;lineCharCount val=&quot;52&quot;/&gt;&lt;lineCharCount val=&quot;52&quot;/&gt;&lt;/TableIndex&gt;&lt;/ShapeTextInfo&gt;"/>
  <p:tag name="HTML_SHAPEINFO" val="&lt;ThreeDShapeInfo&gt;&lt;uuid val=&quot;{84F60E62-5B2D-498B-A64D-2530594A7AA7}&quot;/&gt;&lt;isInvalidForFieldText val=&quot;0&quot;/&gt;&lt;Image&gt;&lt;filename val=&quot;C:\Users\geoffrey.dyer\AppData\Local\Temp\CP106481329151140Session\CPTrustFolder106481329151156\PPTImport106481329945187\data\asimages\{84F60E62-5B2D-498B-A64D-2530594A7AA7}_25.png&quot;/&gt;&lt;left val=&quot;96&quot;/&gt;&lt;top val=&quot;119&quot;/&gt;&lt;width val=&quot;824&quot;/&gt;&lt;height val=&quot;496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B8133C3B-AF82-4455-A390-EE7FF2073974}&quot;/&gt;&lt;isInvalidForFieldText val=&quot;0&quot;/&gt;&lt;Image&gt;&lt;filename val=&quot;C:\Users\geoffrey.dyer\AppData\Local\Temp\CP106481329151140Session\CPTrustFolder106481329151156\PPTImport106481329945187\data\asimages\{B8133C3B-AF82-4455-A390-EE7FF2073974}_15.png&quot;/&gt;&lt;left val=&quot;127&quot;/&gt;&lt;top val=&quot;28&quot;/&gt;&lt;width val=&quot;785&quot;/&gt;&lt;height val=&quot;121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{3CAF5896-C080-46FE-8911-79A533822173}&quot;/&gt;&lt;isInvalidForFieldText val=&quot;0&quot;/&gt;&lt;Image&gt;&lt;filename val=&quot;C:\Users\geoffrey.dyer\AppData\Local\Temp\CP106481329151140Session\CPTrustFolder106481329151156\PPTImport106481329945187\data\asimages\{3CAF5896-C080-46FE-8911-79A533822173}_15.png&quot;/&gt;&lt;left val=&quot;95&quot;/&gt;&lt;top val=&quot;103&quot;/&gt;&lt;width val=&quot;841&quot;/&gt;&lt;height val=&quot;8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7&quot;/&gt;&lt;/TableIndex&gt;&lt;TableIndex row=&quot;1&quot; col=&quot;2&quot;&gt;&lt;linesCount val=&quot;1&quot;/&gt;&lt;lineCharCount val=&quot;11&quot;/&gt;&lt;/TableIndex&gt;&lt;TableIndex row=&quot;1&quot; col=&quot;3&quot;&gt;&lt;linesCount val=&quot;1&quot;/&gt;&lt;lineCharCount val=&quot;6&quot;/&gt;&lt;/TableIndex&gt;&lt;TableIndex row=&quot;1&quot; col=&quot;4&quot;&gt;&lt;linesCount val=&quot;2&quot;/&gt;&lt;lineCharCount val=&quot;14&quot;/&gt;&lt;lineCharCount val=&quot;22&quot;/&gt;&lt;/TableIndex&gt;&lt;TableIndex row=&quot;2&quot; col=&quot;1&quot;&gt;&lt;linesCount val=&quot;1&quot;/&gt;&lt;lineCharCount val=&quot;35&quot;/&gt;&lt;/TableIndex&gt;&lt;TableIndex row=&quot;2&quot; col=&quot;2&quot;&gt;&lt;linesCount val=&quot;0&quot;/&gt;&lt;/TableIndex&gt;&lt;TableIndex row=&quot;2&quot; col=&quot;3&quot;&gt;&lt;linesCount val=&quot;1&quot;/&gt;&lt;lineCharCount val=&quot;2&quot;/&gt;&lt;/TableIndex&gt;&lt;TableIndex row=&quot;2&quot; col=&quot;4&quot;&gt;&lt;linesCount val=&quot;1&quot;/&gt;&lt;lineCharCount val=&quot;16&quot;/&gt;&lt;/TableIndex&gt;&lt;TableIndex row=&quot;3&quot; col=&quot;1&quot;&gt;&lt;linesCount val=&quot;1&quot;/&gt;&lt;lineCharCount val=&quot;18&quot;/&gt;&lt;/TableIndex&gt;&lt;TableIndex row=&quot;3&quot; col=&quot;2&quot;&gt;&lt;linesCount val=&quot;0&quot;/&gt;&lt;/TableIndex&gt;&lt;TableIndex row=&quot;3&quot; col=&quot;3&quot;&gt;&lt;linesCount val=&quot;1&quot;/&gt;&lt;lineCharCount val=&quot;1&quot;/&gt;&lt;/TableIndex&gt;&lt;TableIndex row=&quot;3&quot; col=&quot;4&quot;&gt;&lt;linesCount val=&quot;1&quot;/&gt;&lt;lineCharCount val=&quot;17&quot;/&gt;&lt;/TableIndex&gt;&lt;TableIndex row=&quot;4&quot; col=&quot;1&quot;&gt;&lt;linesCount val=&quot;1&quot;/&gt;&lt;lineCharCount val=&quot;19&quot;/&gt;&lt;/TableIndex&gt;&lt;TableIndex row=&quot;4&quot; col=&quot;2&quot;&gt;&lt;linesCount val=&quot;0&quot;/&gt;&lt;/TableIndex&gt;&lt;TableIndex row=&quot;4&quot; col=&quot;3&quot;&gt;&lt;linesCount val=&quot;1&quot;/&gt;&lt;lineCharCount val=&quot;6&quot;/&gt;&lt;/TableIndex&gt;&lt;TableIndex row=&quot;4&quot; col=&quot;4&quot;&gt;&lt;linesCount val=&quot;1&quot;/&gt;&lt;lineCharCount val=&quot;10&quot;/&gt;&lt;/TableIndex&gt;&lt;TableIndex row=&quot;5&quot; col=&quot;1&quot;&gt;&lt;linesCount val=&quot;1&quot;/&gt;&lt;lineCharCount val=&quot;25&quot;/&gt;&lt;/TableIndex&gt;&lt;TableIndex row=&quot;5&quot; col=&quot;2&quot;&gt;&lt;linesCount val=&quot;1&quot;/&gt;&lt;lineCharCount val=&quot;3&quot;/&gt;&lt;/TableIndex&gt;&lt;TableIndex row=&quot;5&quot; col=&quot;3&quot;&gt;&lt;linesCount val=&quot;1&quot;/&gt;&lt;lineCharCount val=&quot;5&quot;/&gt;&lt;/TableIndex&gt;&lt;TableIndex row=&quot;5&quot; col=&quot;4&quot;&gt;&lt;linesCount val=&quot;0&quot;/&gt;&lt;/TableIndex&gt;&lt;TableIndex row=&quot;6&quot; col=&quot;1&quot;&gt;&lt;linesCount val=&quot;1&quot;/&gt;&lt;lineCharCount val=&quot;25&quot;/&gt;&lt;/TableIndex&gt;&lt;TableIndex row=&quot;6&quot; col=&quot;2&quot;&gt;&lt;linesCount val=&quot;1&quot;/&gt;&lt;lineCharCount val=&quot;3&quot;/&gt;&lt;/TableIndex&gt;&lt;TableIndex row=&quot;6&quot; col=&quot;3&quot;&gt;&lt;linesCount val=&quot;1&quot;/&gt;&lt;lineCharCount val=&quot;6&quot;/&gt;&lt;/TableIndex&gt;&lt;TableIndex row=&quot;6&quot; col=&quot;4&quot;&gt;&lt;linesCount val=&quot;0&quot;/&gt;&lt;/TableIndex&gt;&lt;TableIndex row=&quot;7&quot; col=&quot;1&quot;&gt;&lt;linesCount val=&quot;1&quot;/&gt;&lt;lineCharCount val=&quot;14&quot;/&gt;&lt;/TableIndex&gt;&lt;TableIndex row=&quot;7&quot; col=&quot;2&quot;&gt;&lt;linesCount val=&quot;1&quot;/&gt;&lt;lineCharCount val=&quot;3&quot;/&gt;&lt;/TableIndex&gt;&lt;TableIndex row=&quot;7&quot; col=&quot;3&quot;&gt;&lt;linesCount val=&quot;1&quot;/&gt;&lt;lineCharCount val=&quot;6&quot;/&gt;&lt;/TableIndex&gt;&lt;TableIndex row=&quot;7&quot; col=&quot;4&quot;&gt;&lt;linesCount val=&quot;0&quot;/&gt;&lt;/TableIndex&gt;&lt;TableIndex row=&quot;8&quot; col=&quot;1&quot;&gt;&lt;linesCount val=&quot;1&quot;/&gt;&lt;lineCharCount val=&quot;21&quot;/&gt;&lt;/TableIndex&gt;&lt;TableIndex row=&quot;8&quot; col=&quot;2&quot;&gt;&lt;linesCount val=&quot;1&quot;/&gt;&lt;lineCharCount val=&quot;3&quot;/&gt;&lt;/TableIndex&gt;&lt;TableIndex row=&quot;8&quot; col=&quot;3&quot;&gt;&lt;linesCount val=&quot;1&quot;/&gt;&lt;lineCharCount val=&quot;6&quot;/&gt;&lt;/TableIndex&gt;&lt;TableIndex row=&quot;8&quot; col=&quot;4&quot;&gt;&lt;linesCount val=&quot;1&quot;/&gt;&lt;lineCharCount val=&quot;8&quot;/&gt;&lt;/TableIndex&gt;&lt;TableIndex row=&quot;9&quot; col=&quot;1&quot;&gt;&lt;linesCount val=&quot;1&quot;/&gt;&lt;lineCharCount val=&quot;24&quot;/&gt;&lt;/TableIndex&gt;&lt;TableIndex row=&quot;9&quot; col=&quot;2&quot;&gt;&lt;linesCount val=&quot;1&quot;/&gt;&lt;lineCharCount val=&quot;3&quot;/&gt;&lt;/TableIndex&gt;&lt;TableIndex row=&quot;9&quot; col=&quot;3&quot;&gt;&lt;linesCount val=&quot;1&quot;/&gt;&lt;lineCharCount val=&quot;6&quot;/&gt;&lt;/TableIndex&gt;&lt;TableIndex row=&quot;9&quot; col=&quot;4&quot;&gt;&lt;linesCount val=&quot;1&quot;/&gt;&lt;lineCharCount val=&quot;7&quot;/&gt;&lt;/TableIndex&gt;&lt;TableIndex row=&quot;10&quot; col=&quot;1&quot;&gt;&lt;linesCount val=&quot;1&quot;/&gt;&lt;lineCharCount val=&quot;21&quot;/&gt;&lt;/TableIndex&gt;&lt;TableIndex row=&quot;10&quot; col=&quot;2&quot;&gt;&lt;linesCount val=&quot;1&quot;/&gt;&lt;lineCharCount val=&quot;3&quot;/&gt;&lt;/TableIndex&gt;&lt;TableIndex row=&quot;10&quot; col=&quot;3&quot;&gt;&lt;linesCount val=&quot;1&quot;/&gt;&lt;lineCharCount val=&quot;6&quot;/&gt;&lt;/TableIndex&gt;&lt;TableIndex row=&quot;10&quot; col=&quot;4&quot;&gt;&lt;linesCount val=&quot;1&quot;/&gt;&lt;lineCharCount val=&quot;7&quot;/&gt;&lt;/TableIndex&gt;&lt;TableIndex row=&quot;11&quot; col=&quot;1&quot;&gt;&lt;linesCount val=&quot;1&quot;/&gt;&lt;lineCharCount val=&quot;22&quot;/&gt;&lt;/TableIndex&gt;&lt;TableIndex row=&quot;11&quot; col=&quot;2&quot;&gt;&lt;linesCount val=&quot;1&quot;/&gt;&lt;lineCharCount val=&quot;4&quot;/&gt;&lt;/TableIndex&gt;&lt;TableIndex row=&quot;11&quot; col=&quot;3&quot;&gt;&lt;linesCount val=&quot;1&quot;/&gt;&lt;lineCharCount val=&quot;6&quot;/&gt;&lt;/TableIndex&gt;&lt;TableIndex row=&quot;11&quot; col=&quot;4&quot;&gt;&lt;linesCount val=&quot;1&quot;/&gt;&lt;lineCharCount val=&quot;8&quot;/&gt;&lt;/TableIndex&gt;&lt;TableIndex row=&quot;12&quot; col=&quot;1&quot;&gt;&lt;linesCount val=&quot;1&quot;/&gt;&lt;lineCharCount val=&quot;27&quot;/&gt;&lt;/TableIndex&gt;&lt;TableIndex row=&quot;12&quot; col=&quot;2&quot;&gt;&lt;linesCount val=&quot;1&quot;/&gt;&lt;lineCharCount val=&quot;4&quot;/&gt;&lt;/TableIndex&gt;&lt;TableIndex row=&quot;12&quot; col=&quot;3&quot;&gt;&lt;linesCount val=&quot;1&quot;/&gt;&lt;lineCharCount val=&quot;6&quot;/&gt;&lt;/TableIndex&gt;&lt;TableIndex row=&quot;12&quot; col=&quot;4&quot;&gt;&lt;linesCount val=&quot;1&quot;/&gt;&lt;lineCharCount val=&quot;9&quot;/&gt;&lt;/TableIndex&gt;&lt;TableIndex row=&quot;13&quot; col=&quot;1&quot;&gt;&lt;linesCount val=&quot;1&quot;/&gt;&lt;lineCharCount val=&quot;22&quot;/&gt;&lt;/TableIndex&gt;&lt;TableIndex row=&quot;13&quot; col=&quot;2&quot;&gt;&lt;linesCount val=&quot;1&quot;/&gt;&lt;lineCharCount val=&quot;4&quot;/&gt;&lt;/TableIndex&gt;&lt;TableIndex row=&quot;13&quot; col=&quot;3&quot;&gt;&lt;linesCount val=&quot;1&quot;/&gt;&lt;lineCharCount val=&quot;6&quot;/&gt;&lt;/TableIndex&gt;&lt;TableIndex row=&quot;13&quot; col=&quot;4&quot;&gt;&lt;linesCount val=&quot;0&quot;/&gt;&lt;/TableIndex&gt;&lt;TableIndex row=&quot;14&quot; col=&quot;1&quot;&gt;&lt;linesCount val=&quot;1&quot;/&gt;&lt;lineCharCount val=&quot;22&quot;/&gt;&lt;/TableIndex&gt;&lt;TableIndex row=&quot;14&quot; col=&quot;2&quot;&gt;&lt;linesCount val=&quot;1&quot;/&gt;&lt;lineCharCount val=&quot;4&quot;/&gt;&lt;/TableIndex&gt;&lt;TableIndex row=&quot;14&quot; col=&quot;3&quot;&gt;&lt;linesCount val=&quot;1&quot;/&gt;&lt;lineCharCount val=&quot;6&quot;/&gt;&lt;/TableIndex&gt;&lt;TableIndex row=&quot;14&quot; col=&quot;4&quot;&gt;&lt;linesCount val=&quot;0&quot;/&gt;&lt;/TableIndex&gt;&lt;/ShapeTextInfo&gt;"/>
  <p:tag name="PRESENTER_SHAPEINFO" val="&lt;ThreeDShapeInfo&gt;&lt;uuid val=&quot;{9206EF4E-25B4-4033-835F-F58D1F1FD580}&quot;/&gt;&lt;isInvalidForFieldText val=&quot;0&quot;/&gt;&lt;Image&gt;&lt;filename val=&quot;C:\Users\geoffrey.dyer\AppData\Local\Temp\CP106481329151140Session\CPTrustFolder106481329151156\PPTImport106481329945187\data\asimages\{9206EF4E-25B4-4033-835F-F58D1F1FD580}_15.png&quot;/&gt;&lt;left val=&quot;102&quot;/&gt;&lt;top val=&quot;174&quot;/&gt;&lt;width val=&quot;843&quot;/&gt;&lt;height val=&quot;430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5&quot;/&gt;&lt;lineCharCount val=&quot;48&quot;/&gt;&lt;lineCharCount val=&quot;19&quot;/&gt;&lt;lineCharCount val=&quot;47&quot;/&gt;&lt;lineCharCount val=&quot;35&quot;/&gt;&lt;lineCharCount val=&quot;45&quot;/&gt;&lt;lineCharCount val=&quot;17&quot;/&gt;&lt;/TableIndex&gt;&lt;/ShapeTextInfo&gt;"/>
  <p:tag name="HTML_SHAPEINFO" val="&lt;ThreeDShapeInfo&gt;&lt;uuid val=&quot;{E2E7D038-070C-4706-BC2A-BD02A09AF92B}&quot;/&gt;&lt;isInvalidForFieldText val=&quot;0&quot;/&gt;&lt;Image&gt;&lt;filename val=&quot;C:\Users\geoffrey.dyer\AppData\Local\Temp\CP106481329151140Session\CPTrustFolder106481329151156\PPTImport106481329945187\data\asimages\{E2E7D038-070C-4706-BC2A-BD02A09AF92B}_26.png&quot;/&gt;&lt;left val=&quot;95&quot;/&gt;&lt;top val=&quot;154&quot;/&gt;&lt;width val=&quot;817&quot;/&gt;&lt;height val=&quot;462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5&quot;/&gt;&lt;lineCharCount val=&quot;48&quot;/&gt;&lt;lineCharCount val=&quot;19&quot;/&gt;&lt;lineCharCount val=&quot;47&quot;/&gt;&lt;lineCharCount val=&quot;35&quot;/&gt;&lt;lineCharCount val=&quot;45&quot;/&gt;&lt;lineCharCount val=&quot;17&quot;/&gt;&lt;/TableIndex&gt;&lt;/ShapeTextInfo&gt;"/>
  <p:tag name="HTML_SHAPEINFO" val="&lt;ThreeDShapeInfo&gt;&lt;uuid val=&quot;{E2E7D038-070C-4706-BC2A-BD02A09AF92B}&quot;/&gt;&lt;isInvalidForFieldText val=&quot;0&quot;/&gt;&lt;Image&gt;&lt;filename val=&quot;C:\Users\geoffrey.dyer\AppData\Local\Temp\CP106481329151140Session\CPTrustFolder106481329151156\PPTImport106481329945187\data\asimages\{E2E7D038-070C-4706-BC2A-BD02A09AF92B}_26.png&quot;/&gt;&lt;left val=&quot;95&quot;/&gt;&lt;top val=&quot;154&quot;/&gt;&lt;width val=&quot;817&quot;/&gt;&lt;height val=&quot;46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5&quot;/&gt;&lt;lineCharCount val=&quot;48&quot;/&gt;&lt;lineCharCount val=&quot;19&quot;/&gt;&lt;lineCharCount val=&quot;47&quot;/&gt;&lt;lineCharCount val=&quot;35&quot;/&gt;&lt;lineCharCount val=&quot;45&quot;/&gt;&lt;lineCharCount val=&quot;17&quot;/&gt;&lt;/TableIndex&gt;&lt;/ShapeTextInfo&gt;"/>
  <p:tag name="HTML_SHAPEINFO" val="&lt;ThreeDShapeInfo&gt;&lt;uuid val=&quot;{E2E7D038-070C-4706-BC2A-BD02A09AF92B}&quot;/&gt;&lt;isInvalidForFieldText val=&quot;0&quot;/&gt;&lt;Image&gt;&lt;filename val=&quot;C:\Users\geoffrey.dyer\AppData\Local\Temp\CP106481329151140Session\CPTrustFolder106481329151156\PPTImport106481329945187\data\asimages\{E2E7D038-070C-4706-BC2A-BD02A09AF92B}_26.png&quot;/&gt;&lt;left val=&quot;95&quot;/&gt;&lt;top val=&quot;154&quot;/&gt;&lt;width val=&quot;817&quot;/&gt;&lt;height val=&quot;462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5&quot;/&gt;&lt;lineCharCount val=&quot;48&quot;/&gt;&lt;lineCharCount val=&quot;19&quot;/&gt;&lt;lineCharCount val=&quot;47&quot;/&gt;&lt;lineCharCount val=&quot;35&quot;/&gt;&lt;lineCharCount val=&quot;45&quot;/&gt;&lt;lineCharCount val=&quot;17&quot;/&gt;&lt;/TableIndex&gt;&lt;/ShapeTextInfo&gt;"/>
  <p:tag name="HTML_SHAPEINFO" val="&lt;ThreeDShapeInfo&gt;&lt;uuid val=&quot;{E2E7D038-070C-4706-BC2A-BD02A09AF92B}&quot;/&gt;&lt;isInvalidForFieldText val=&quot;0&quot;/&gt;&lt;Image&gt;&lt;filename val=&quot;C:\Users\geoffrey.dyer\AppData\Local\Temp\CP106481329151140Session\CPTrustFolder106481329151156\PPTImport106481329945187\data\asimages\{E2E7D038-070C-4706-BC2A-BD02A09AF92B}_26.png&quot;/&gt;&lt;left val=&quot;95&quot;/&gt;&lt;top val=&quot;154&quot;/&gt;&lt;width val=&quot;817&quot;/&gt;&lt;height val=&quot;46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22&quot;/&gt;&lt;lineCharCount val=&quot;14&quot;/&gt;&lt;lineCharCount val=&quot;16&quot;/&gt;&lt;lineCharCount val=&quot;18&quot;/&gt;&lt;lineCharCount val=&quot;22&quot;/&gt;&lt;lineCharCount val=&quot;1&quot;/&gt;&lt;lineCharCount val=&quot;1&quot;/&gt;&lt;lineCharCount val=&quot;20&quot;/&gt;&lt;lineCharCount val=&quot;22&quot;/&gt;&lt;lineCharCount val=&quot;19&quot;/&gt;&lt;/TableIndex&gt;&lt;/ShapeTextInfo&gt;"/>
  <p:tag name="HTML_SHAPEINFO" val="&lt;ThreeDShapeInfo&gt;&lt;uuid val=&quot;{52CE957F-8E95-443C-A8C5-FFED863E8C94}&quot;/&gt;&lt;isInvalidForFieldText val=&quot;0&quot;/&gt;&lt;Image&gt;&lt;filename val=&quot;C:\Users\geoffrey.dyer\AppData\Local\Temp\CP106481329151140Session\CPTrustFolder106481329151156\PPTImport106481329945187\data\asimages\{52CE957F-8E95-443C-A8C5-FFED863E8C94}_4.png&quot;/&gt;&lt;left val=&quot;644&quot;/&gt;&lt;top val=&quot;247&quot;/&gt;&lt;width val=&quot;295&quot;/&gt;&lt;height val=&quot;321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1&quot;/&gt;&lt;lineCharCount val=&quot;69&quot;/&gt;&lt;/TableIndex&gt;&lt;/ShapeTextInfo&gt;"/>
  <p:tag name="HTML_SHAPEINFO" val="&lt;ThreeDShapeInfo&gt;&lt;uuid val=&quot;{D6F8934A-8B4D-4A54-B247-5B24BDB74403}&quot;/&gt;&lt;isInvalidForFieldText val=&quot;0&quot;/&gt;&lt;Image&gt;&lt;filename val=&quot;C:\Users\geoffrey.dyer\AppData\Local\Temp\CP106481329151140Session\CPTrustFolder106481329151156\PPTImport106481329945187\data\asimages\{D6F8934A-8B4D-4A54-B247-5B24BDB74403}_28.png&quot;/&gt;&lt;left val=&quot;47&quot;/&gt;&lt;top val=&quot;151&quot;/&gt;&lt;width val=&quot;865&quot;/&gt;&lt;height val=&quot;104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6F1B1F39-2DD2-430D-974C-E6340F5B5AE5}&quot;/&gt;&lt;isInvalidForFieldText val=&quot;0&quot;/&gt;&lt;Image&gt;&lt;filename val=&quot;C:\Users\geoffrey.dyer\AppData\Local\Temp\CP106481329151140Session\CPTrustFolder106481329151156\PPTImport106481329945187\data\asimages\{6F1B1F39-2DD2-430D-974C-E6340F5B5AE5}_28.png&quot;/&gt;&lt;left val=&quot;668&quot;/&gt;&lt;top val=&quot;232&quot;/&gt;&lt;width val=&quot;169&quot;/&gt;&lt;height val=&quot;8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7&quot;/&gt;&lt;/TableIndex&gt;&lt;/ShapeTextInfo&gt;"/>
  <p:tag name="HTML_SHAPEINFO" val="&lt;ThreeDShapeInfo&gt;&lt;uuid val=&quot;{CFC1846E-D246-4DDE-AAB4-82EE0143C13C}&quot;/&gt;&lt;isInvalidForFieldText val=&quot;0&quot;/&gt;&lt;Image&gt;&lt;filename val=&quot;C:\Users\geoffrey.dyer\AppData\Local\Temp\CP106481329151140Session\CPTrustFolder106481329151156\PPTImport106481329945187\data\asimages\{CFC1846E-D246-4DDE-AAB4-82EE0143C13C}_28.png&quot;/&gt;&lt;left val=&quot;656&quot;/&gt;&lt;top val=&quot;396&quot;/&gt;&lt;width val=&quot;288&quot;/&gt;&lt;height val=&quot;94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8&quot;/&gt;&lt;lineCharCount val=&quot;30&quot;/&gt;&lt;lineCharCount val=&quot;38&quot;/&gt;&lt;lineCharCount val=&quot;16&quot;/&gt;&lt;lineCharCount val=&quot;8&quot;/&gt;&lt;lineCharCount val=&quot;19&quot;/&gt;&lt;lineCharCount val=&quot;20&quot;/&gt;&lt;lineCharCount val=&quot;11&quot;/&gt;&lt;lineCharCount val=&quot;8&quot;/&gt;&lt;/TableIndex&gt;&lt;/ShapeTextInfo&gt;"/>
  <p:tag name="HTML_SHAPEINFO" val="&lt;ThreeDShapeInfo&gt;&lt;uuid val=&quot;{B391F893-5DFE-4952-BB96-778EAA90C9A7}&quot;/&gt;&lt;isInvalidForFieldText val=&quot;0&quot;/&gt;&lt;Image&gt;&lt;filename val=&quot;C:\Users\geoffrey.dyer\AppData\Local\Temp\CP106481329151140Session\CPTrustFolder106481329151156\PPTImport106481329945187\data\asimages\{B391F893-5DFE-4952-BB96-778EAA90C9A7}_29.png&quot;/&gt;&lt;left val=&quot;163&quot;/&gt;&lt;top val=&quot;144&quot;/&gt;&lt;width val=&quot;756&quot;/&gt;&lt;height val=&quot;432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E1A3C8E-8233-4597-BB90-135BC7FDCD22}&quot;/&gt;&lt;isInvalidForFieldText val=&quot;1&quot;/&gt;&lt;Image&gt;&lt;filename val=&quot;C:\Users\geoffrey.dyer\Documents\My Adobe Presentations\Security Awareness Primer\data\asimages\{CE1A3C8E-8233-4597-BB90-135BC7FDCD22}_29_S.png&quot;/&gt;&lt;left val=&quot;83&quot;/&gt;&lt;top val=&quot;279&quot;/&gt;&lt;width val=&quot;102&quot;/&gt;&lt;height val=&quot;100&quot;/&gt;&lt;hasText val=&quot;0&quot;/&gt;&lt;/Image&gt;&lt;Image&gt;&lt;filename val=&quot;C:\Users\geoffrey.dyer\Documents\My Adobe Presentations\Security Awareness Primer\data\asimages\{CE1A3C8E-8233-4597-BB90-135BC7FDCD22}_29_T.png&quot;/&gt;&lt;left val=&quot;95&quot;/&gt;&lt;top val=&quot;281&quot;/&gt;&lt;width val=&quot;78&quot;/&gt;&lt;height val=&quot;9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5&quot;/&gt;&lt;lineCharCount val=&quot;22&quot;/&gt;&lt;lineCharCount val=&quot;26&quot;/&gt;&lt;lineCharCount val=&quot;5&quot;/&gt;&lt;/TableIndex&gt;&lt;/ShapeTextInfo&gt;"/>
  <p:tag name="HTML_SHAPEINFO" val="&lt;ThreeDShapeInfo&gt;&lt;uuid val=&quot;{FD0BCFBF-3FEB-468C-B7F3-E3773D5EBD0F}&quot;/&gt;&lt;isInvalidForFieldText val=&quot;0&quot;/&gt;&lt;Image&gt;&lt;filename val=&quot;C:\Users\geoffrey.dyer\AppData\Local\Temp\CP106481329151140Session\CPTrustFolder106481329151156\PPTImport106481329945187\data\asimages\{FD0BCFBF-3FEB-468C-B7F3-E3773D5EBD0F}_4.png&quot;/&gt;&lt;left val=&quot;131&quot;/&gt;&lt;top val=&quot;541&quot;/&gt;&lt;width val=&quot;284&quot;/&gt;&lt;height val=&quot;14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0</TotalTime>
  <Words>1596</Words>
  <Application>Microsoft Office PowerPoint</Application>
  <PresentationFormat>Widescreen</PresentationFormat>
  <Paragraphs>271</Paragraphs>
  <Slides>27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Century</vt:lpstr>
      <vt:lpstr>Century Gothic</vt:lpstr>
      <vt:lpstr>Palatino Linotype</vt:lpstr>
      <vt:lpstr>Times New Roman</vt:lpstr>
      <vt:lpstr>Wingdings 2</vt:lpstr>
      <vt:lpstr>Presentation on brainstorming</vt:lpstr>
      <vt:lpstr>CyberSecurity</vt:lpstr>
      <vt:lpstr>We are Ultra Connected</vt:lpstr>
      <vt:lpstr>PowerPoint Presentation</vt:lpstr>
      <vt:lpstr>Cybercrime is here to stay</vt:lpstr>
      <vt:lpstr>Who should be concerned?</vt:lpstr>
      <vt:lpstr>PowerPoint Presentation</vt:lpstr>
      <vt:lpstr>Cybersecurity is Safety</vt:lpstr>
      <vt:lpstr>User Awareness</vt:lpstr>
      <vt:lpstr>Leading Threats</vt:lpstr>
      <vt:lpstr>Social Engineering</vt:lpstr>
      <vt:lpstr>Phishing: Counterfeit Email</vt:lpstr>
      <vt:lpstr>Identifying Security Compromises</vt:lpstr>
      <vt:lpstr>Malware detection</vt:lpstr>
      <vt:lpstr>Best Practices to avoid these threats</vt:lpstr>
      <vt:lpstr>Anti-virus and Anti-spyware Software</vt:lpstr>
      <vt:lpstr>Host-based Firewalls</vt:lpstr>
      <vt:lpstr>Protect your Operating System</vt:lpstr>
      <vt:lpstr>Use Strong Passwords/Passphrases</vt:lpstr>
      <vt:lpstr>Password Guidelines</vt:lpstr>
      <vt:lpstr>Password Cracking</vt:lpstr>
      <vt:lpstr>Avoid Social Engineering</vt:lpstr>
      <vt:lpstr>Mobile Devices</vt:lpstr>
      <vt:lpstr>Location Sharing</vt:lpstr>
      <vt:lpstr>Social Networks</vt:lpstr>
      <vt:lpstr>Secure Business Transactions</vt:lpstr>
      <vt:lpstr>Backup Important Information</vt:lpstr>
      <vt:lpstr>Short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 Session</dc:title>
  <dc:creator>Augustine Abioye</dc:creator>
  <cp:lastModifiedBy>Fortune Olayinka</cp:lastModifiedBy>
  <cp:revision>27</cp:revision>
  <dcterms:created xsi:type="dcterms:W3CDTF">2018-06-12T13:13:05Z</dcterms:created>
  <dcterms:modified xsi:type="dcterms:W3CDTF">2019-04-05T23:33:47Z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MSIP_Label_c5437577-2bc7-4b9c-a21d-bbcee1842fd3_Enabled">
    <vt:lpwstr>True</vt:lpwstr>
  </property>
  <property fmtid="{D5CDD505-2E9C-101B-9397-08002B2CF9AE}" pid="13" name="MSIP_Label_c5437577-2bc7-4b9c-a21d-bbcee1842fd3_SiteId">
    <vt:lpwstr>a29ba98e-8a75-4a46-9395-6fa91e6e7751</vt:lpwstr>
  </property>
  <property fmtid="{D5CDD505-2E9C-101B-9397-08002B2CF9AE}" pid="14" name="MSIP_Label_c5437577-2bc7-4b9c-a21d-bbcee1842fd3_Ref">
    <vt:lpwstr>https://api.informationprotection.azure.com/api/a29ba98e-8a75-4a46-9395-6fa91e6e7751</vt:lpwstr>
  </property>
  <property fmtid="{D5CDD505-2E9C-101B-9397-08002B2CF9AE}" pid="15" name="MSIP_Label_c5437577-2bc7-4b9c-a21d-bbcee1842fd3_Owner">
    <vt:lpwstr>Segun.Odejide@deepwater.com</vt:lpwstr>
  </property>
  <property fmtid="{D5CDD505-2E9C-101B-9397-08002B2CF9AE}" pid="16" name="MSIP_Label_c5437577-2bc7-4b9c-a21d-bbcee1842fd3_SetDate">
    <vt:lpwstr>2018-07-19T06:58:02.7193286-05:00</vt:lpwstr>
  </property>
  <property fmtid="{D5CDD505-2E9C-101B-9397-08002B2CF9AE}" pid="17" name="MSIP_Label_c5437577-2bc7-4b9c-a21d-bbcee1842fd3_Name">
    <vt:lpwstr>Public</vt:lpwstr>
  </property>
  <property fmtid="{D5CDD505-2E9C-101B-9397-08002B2CF9AE}" pid="18" name="MSIP_Label_c5437577-2bc7-4b9c-a21d-bbcee1842fd3_Application">
    <vt:lpwstr>Microsoft Azure Information Protection</vt:lpwstr>
  </property>
  <property fmtid="{D5CDD505-2E9C-101B-9397-08002B2CF9AE}" pid="19" name="MSIP_Label_c5437577-2bc7-4b9c-a21d-bbcee1842fd3_Extended_MSFT_Method">
    <vt:lpwstr>Automatic</vt:lpwstr>
  </property>
  <property fmtid="{D5CDD505-2E9C-101B-9397-08002B2CF9AE}" pid="20" name="Sensitivity">
    <vt:lpwstr>Public</vt:lpwstr>
  </property>
</Properties>
</file>